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notesSlides/_rels/notesSlide21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1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1.xml" ContentType="application/vnd.openxmlformats-officedocument.presentationml.notesSlide+xml"/>
  <Override PartName="/ppt/_rels/presentation.xml.rels" ContentType="application/vnd.openxmlformats-package.relationships+xml"/>
  <Override PartName="/ppt/media/image67.png" ContentType="image/png"/>
  <Override PartName="/ppt/media/image66.jpeg" ContentType="image/jpeg"/>
  <Override PartName="/ppt/media/image65.png" ContentType="image/png"/>
  <Override PartName="/ppt/media/image63.jpeg" ContentType="image/jpeg"/>
  <Override PartName="/ppt/media/image59.png" ContentType="image/png"/>
  <Override PartName="/ppt/media/image55.png" ContentType="image/png"/>
  <Override PartName="/ppt/media/image53.jpeg" ContentType="image/jpeg"/>
  <Override PartName="/ppt/media/image50.jpeg" ContentType="image/jpeg"/>
  <Override PartName="/ppt/media/image61.jpeg" ContentType="image/jpeg"/>
  <Override PartName="/ppt/media/image48.jpeg" ContentType="image/jpeg"/>
  <Override PartName="/ppt/media/image60.jpeg" ContentType="image/jpeg"/>
  <Override PartName="/ppt/media/image47.jpeg" ContentType="image/jpeg"/>
  <Override PartName="/ppt/media/image20.jpeg" ContentType="image/jpeg"/>
  <Override PartName="/ppt/media/image21.jpeg" ContentType="image/jpeg"/>
  <Override PartName="/ppt/media/image5.jpeg" ContentType="image/jpeg"/>
  <Override PartName="/ppt/media/image16.png" ContentType="image/png"/>
  <Override PartName="/ppt/media/image15.jpeg" ContentType="image/jpeg"/>
  <Override PartName="/ppt/media/image31.png" ContentType="image/png"/>
  <Override PartName="/ppt/media/image45.jpeg" ContentType="image/jpeg"/>
  <Override PartName="/ppt/media/image57.jpeg" ContentType="image/jpeg"/>
  <Override PartName="/ppt/media/image14.jpeg" ContentType="image/jpeg"/>
  <Override PartName="/ppt/media/image44.jpeg" ContentType="image/jpeg"/>
  <Override PartName="/ppt/media/image56.jpeg" ContentType="image/jpeg"/>
  <Override PartName="/ppt/media/image13.png" ContentType="image/png"/>
  <Override PartName="/ppt/media/image19.png" ContentType="image/png"/>
  <Override PartName="/ppt/media/image12.jpeg" ContentType="image/jpeg"/>
  <Override PartName="/ppt/media/image42.jpeg" ContentType="image/jpeg"/>
  <Override PartName="/ppt/media/image54.jpeg" ContentType="image/jpeg"/>
  <Override PartName="/ppt/media/image11.jpeg" ContentType="image/jpeg"/>
  <Override PartName="/ppt/media/image36.jpeg" ContentType="image/jpeg"/>
  <Override PartName="/ppt/media/image41.jpeg" ContentType="image/jpeg"/>
  <Override PartName="/ppt/media/image4.png" ContentType="image/png"/>
  <Override PartName="/ppt/media/image52.jpeg" ContentType="image/jpeg"/>
  <Override PartName="/ppt/media/image39.jpeg" ContentType="image/jpeg"/>
  <Override PartName="/ppt/media/image58.png" ContentType="image/png"/>
  <Override PartName="/ppt/media/image6.jpeg" ContentType="image/jpeg"/>
  <Override PartName="/ppt/media/image7.png" ContentType="image/png"/>
  <Override PartName="/ppt/media/image64.png" ContentType="image/png"/>
  <Override PartName="/ppt/media/image29.jpeg" ContentType="image/jpeg"/>
  <Override PartName="/ppt/media/image62.jpeg" ContentType="image/jpeg"/>
  <Override PartName="/ppt/media/image49.jpeg" ContentType="image/jpeg"/>
  <Override PartName="/ppt/media/image2.png" ContentType="image/png"/>
  <Override PartName="/ppt/media/image3.png" ContentType="image/png"/>
  <Override PartName="/ppt/media/image17.jpeg" ContentType="image/jpeg"/>
  <Override PartName="/ppt/media/image30.jpeg" ContentType="image/jpeg"/>
  <Override PartName="/ppt/media/image37.png" ContentType="image/png"/>
  <Override PartName="/ppt/media/image18.jpeg" ContentType="image/jpeg"/>
  <Override PartName="/ppt/media/image22.png" ContentType="image/png"/>
  <Override PartName="/ppt/media/image46.jpeg" ContentType="image/jpeg"/>
  <Override PartName="/ppt/media/image8.jpeg" ContentType="image/jpeg"/>
  <Override PartName="/ppt/media/image24.jpeg" ContentType="image/jpeg"/>
  <Override PartName="/ppt/media/image25.png" ContentType="image/png"/>
  <Override PartName="/ppt/media/image9.jpeg" ContentType="image/jpeg"/>
  <Override PartName="/ppt/media/image10.png" ContentType="image/png"/>
  <Override PartName="/ppt/media/image23.jpeg" ContentType="image/jpeg"/>
  <Override PartName="/ppt/media/image40.jpeg" ContentType="image/jpeg"/>
  <Override PartName="/ppt/media/image27.jpeg" ContentType="image/jpeg"/>
  <Override PartName="/ppt/media/image32.jpeg" ContentType="image/jpeg"/>
  <Override PartName="/ppt/media/image1.jpeg" ContentType="image/jpeg"/>
  <Override PartName="/ppt/media/image33.jpeg" ContentType="image/jpeg"/>
  <Override PartName="/ppt/media/image26.jpeg" ContentType="image/jpeg"/>
  <Override PartName="/ppt/media/image34.png" ContentType="image/png"/>
  <Override PartName="/ppt/media/image28.png" ContentType="image/png"/>
  <Override PartName="/ppt/media/image35.jpeg" ContentType="image/jpeg"/>
  <Override PartName="/ppt/media/image51.jpeg" ContentType="image/jpeg"/>
  <Override PartName="/ppt/media/image38.jpeg" ContentType="image/jpeg"/>
  <Override PartName="/ppt/media/image43.png" ContentType="image/png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0412" cy="6859587"/>
  <p:notesSz cx="6797675" cy="9929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B3A68845-7D34-4E86-AD40-0625F7EB1476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sldImg"/>
          </p:nvPr>
        </p:nvSpPr>
        <p:spPr>
          <a:xfrm>
            <a:off x="92160" y="755640"/>
            <a:ext cx="6612480" cy="3721680"/>
          </a:xfrm>
          <a:prstGeom prst="rect">
            <a:avLst/>
          </a:prstGeom>
        </p:spPr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080" cy="4467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81" name="CustomShape 3"/>
          <p:cNvSpPr/>
          <p:nvPr/>
        </p:nvSpPr>
        <p:spPr>
          <a:xfrm>
            <a:off x="3847680" y="9433440"/>
            <a:ext cx="2948760" cy="49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BDF9C34D-BD1A-44CA-9F6B-59BF46369E7E}" type="slidenum">
              <a:rPr b="0" lang="ru-RU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&lt;номер&gt;</a:t>
            </a:fld>
            <a:endParaRPr b="0" lang="ru-RU" sz="13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sldImg"/>
          </p:nvPr>
        </p:nvSpPr>
        <p:spPr>
          <a:xfrm>
            <a:off x="92160" y="755640"/>
            <a:ext cx="6612480" cy="3721680"/>
          </a:xfrm>
          <a:prstGeom prst="rect">
            <a:avLst/>
          </a:prstGeom>
        </p:spPr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5280" cy="4465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84" name="CustomShape 3"/>
          <p:cNvSpPr/>
          <p:nvPr/>
        </p:nvSpPr>
        <p:spPr>
          <a:xfrm>
            <a:off x="3847680" y="9433440"/>
            <a:ext cx="2947320" cy="49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AE50DA05-16FE-40C0-A1EF-AABC59DFF6E6}" type="slidenum">
              <a:rPr b="0" lang="ru-RU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&lt;номер&gt;</a:t>
            </a:fld>
            <a:endParaRPr b="0" lang="ru-RU" sz="1300" spc="-1" strike="noStrike"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sldImg"/>
          </p:nvPr>
        </p:nvSpPr>
        <p:spPr>
          <a:xfrm>
            <a:off x="92160" y="755640"/>
            <a:ext cx="6612480" cy="3721680"/>
          </a:xfrm>
          <a:prstGeom prst="rect">
            <a:avLst/>
          </a:prstGeom>
        </p:spPr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5280" cy="4465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87" name="CustomShape 3"/>
          <p:cNvSpPr/>
          <p:nvPr/>
        </p:nvSpPr>
        <p:spPr>
          <a:xfrm>
            <a:off x="3847680" y="9433440"/>
            <a:ext cx="2947320" cy="49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8D02904C-7C9A-4853-AEF4-0DFE3D0479CF}" type="slidenum">
              <a:rPr b="0" lang="ru-RU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&lt;номер&gt;</a:t>
            </a:fld>
            <a:endParaRPr b="0" lang="ru-RU" sz="1300" spc="-1" strike="noStrike"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sldImg"/>
          </p:nvPr>
        </p:nvSpPr>
        <p:spPr>
          <a:xfrm>
            <a:off x="-568440" y="1655640"/>
            <a:ext cx="7928640" cy="4461480"/>
          </a:xfrm>
          <a:prstGeom prst="rect">
            <a:avLst/>
          </a:prstGeom>
        </p:spPr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679680" y="6371640"/>
            <a:ext cx="5432040" cy="5206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90" name="CustomShape 3"/>
          <p:cNvSpPr/>
          <p:nvPr/>
        </p:nvSpPr>
        <p:spPr>
          <a:xfrm>
            <a:off x="3850560" y="12576240"/>
            <a:ext cx="2939760" cy="65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5E2547B4-D0B3-4433-86CA-55B3BAFD6131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800"/>
            <a:ext cx="1097064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240" y="368280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353232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8920" y="1604880"/>
            <a:ext cx="353232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8000" y="1604880"/>
            <a:ext cx="353232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800"/>
            <a:ext cx="353232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8920" y="3682800"/>
            <a:ext cx="353232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8000" y="3682800"/>
            <a:ext cx="353232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064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240" y="368280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1097064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800"/>
            <a:ext cx="1097064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240" y="368280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353232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8920" y="1604880"/>
            <a:ext cx="353232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8000" y="1604880"/>
            <a:ext cx="353232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800"/>
            <a:ext cx="353232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8920" y="3682800"/>
            <a:ext cx="353232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8000" y="3682800"/>
            <a:ext cx="353232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064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240" y="368280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1097064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jpeg"/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jpeg"/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6" Type="http://schemas.openxmlformats.org/officeDocument/2006/relationships/image" Target="../media/image48.jpeg"/><Relationship Id="rId7" Type="http://schemas.openxmlformats.org/officeDocument/2006/relationships/image" Target="../media/image49.jpeg"/><Relationship Id="rId8" Type="http://schemas.openxmlformats.org/officeDocument/2006/relationships/image" Target="../media/image50.jpeg"/><Relationship Id="rId9" Type="http://schemas.openxmlformats.org/officeDocument/2006/relationships/image" Target="../media/image51.jpeg"/><Relationship Id="rId10" Type="http://schemas.openxmlformats.org/officeDocument/2006/relationships/image" Target="../media/image52.jpeg"/><Relationship Id="rId11" Type="http://schemas.openxmlformats.org/officeDocument/2006/relationships/slideLayout" Target="../slideLayouts/slideLayout13.xml"/><Relationship Id="rId1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image" Target="../media/image54.jpeg"/><Relationship Id="rId3" Type="http://schemas.openxmlformats.org/officeDocument/2006/relationships/image" Target="../media/image55.png"/><Relationship Id="rId4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image" Target="../media/image57.jpeg"/><Relationship Id="rId3" Type="http://schemas.openxmlformats.org/officeDocument/2006/relationships/image" Target="../media/image58.png"/><Relationship Id="rId4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jpeg"/><Relationship Id="rId3" Type="http://schemas.openxmlformats.org/officeDocument/2006/relationships/image" Target="../media/image61.jpe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image" Target="../media/image63.jpeg"/><Relationship Id="rId3" Type="http://schemas.openxmlformats.org/officeDocument/2006/relationships/image" Target="../media/image64.png"/><Relationship Id="rId4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jpeg"/><Relationship Id="rId3" Type="http://schemas.openxmlformats.org/officeDocument/2006/relationships/image" Target="../media/image67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-1834920" y="8273160"/>
            <a:ext cx="1954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PT Sans"/>
                <a:ea typeface="Arial"/>
              </a:rPr>
              <a:t>.</a:t>
            </a: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83" name="Table 2"/>
          <p:cNvGraphicFramePr/>
          <p:nvPr/>
        </p:nvGraphicFramePr>
        <p:xfrm>
          <a:off x="843840" y="2375280"/>
          <a:ext cx="4979160" cy="578520"/>
        </p:xfrm>
        <a:graphic>
          <a:graphicData uri="http://schemas.openxmlformats.org/drawingml/2006/table">
            <a:tbl>
              <a:tblPr/>
              <a:tblGrid>
                <a:gridCol w="2016000"/>
                <a:gridCol w="2963520"/>
              </a:tblGrid>
              <a:tr h="578880">
                <a:tc>
                  <a:txBody>
                    <a:bodyPr lIns="90360" rIns="90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Финансирование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360" marR="90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190 371,96 тыс.рублей 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600" spc="-1" strike="noStrike">
                        <a:latin typeface="Arial"/>
                      </a:endParaRPr>
                    </a:p>
                  </a:txBody>
                  <a:tcPr marL="90360" marR="90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4" name="CustomShape 3"/>
          <p:cNvSpPr/>
          <p:nvPr/>
        </p:nvSpPr>
        <p:spPr>
          <a:xfrm>
            <a:off x="1009800" y="3023280"/>
            <a:ext cx="3765960" cy="1000800"/>
          </a:xfrm>
          <a:prstGeom prst="roundRect">
            <a:avLst>
              <a:gd name="adj" fmla="val 16667"/>
            </a:avLst>
          </a:prstGeom>
          <a:solidFill>
            <a:srgbClr val="7c6eb0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На 01.02.2022 кассовое исполнение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0,0 тыс.рублей  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(0,0 %)  </a:t>
            </a:r>
            <a:endParaRPr b="0" lang="ru-RU" sz="1400" spc="-1" strike="noStrike">
              <a:latin typeface="Arial"/>
            </a:endParaRPr>
          </a:p>
        </p:txBody>
      </p:sp>
      <p:graphicFrame>
        <p:nvGraphicFramePr>
          <p:cNvPr id="85" name="Table 4"/>
          <p:cNvGraphicFramePr/>
          <p:nvPr/>
        </p:nvGraphicFramePr>
        <p:xfrm>
          <a:off x="6172560" y="1792440"/>
          <a:ext cx="5622480" cy="2833560"/>
        </p:xfrm>
        <a:graphic>
          <a:graphicData uri="http://schemas.openxmlformats.org/drawingml/2006/table">
            <a:tbl>
              <a:tblPr/>
              <a:tblGrid>
                <a:gridCol w="1795680"/>
                <a:gridCol w="1366560"/>
                <a:gridCol w="1177560"/>
                <a:gridCol w="1283040"/>
              </a:tblGrid>
              <a:tr h="578880">
                <a:tc gridSpan="4">
                  <a:txBody>
                    <a:bodyPr lIns="90360" rIns="90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32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3 </a:t>
                      </a:r>
                      <a:r>
                        <a:rPr b="0" lang="ru-RU" sz="18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региональных проекта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360" marR="90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700560">
                <a:tc>
                  <a:txBody>
                    <a:bodyPr lIns="90360" rIns="90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Культурная среда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360" marR="90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Показатели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0/2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360" marR="9036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Бюджет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163 308,96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Касса- 0 %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360" marR="9036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Результаты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0/6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360" marR="9036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</a:tr>
              <a:tr h="700560">
                <a:tc>
                  <a:txBody>
                    <a:bodyPr lIns="90360" rIns="90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Творческие люди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360" marR="90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Показатели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0/5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000" spc="-1" strike="noStrike">
                        <a:latin typeface="Arial"/>
                      </a:endParaRPr>
                    </a:p>
                  </a:txBody>
                  <a:tcPr marL="90360" marR="9036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Бюджет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DejaVu Sans"/>
                        </a:rPr>
                        <a:t>26 333,0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Касса- 0 %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360" marR="9036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Результаты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0/10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360" marR="9036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</a:tr>
              <a:tr h="853920">
                <a:tc>
                  <a:txBody>
                    <a:bodyPr lIns="90360" rIns="90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Цифровая культура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360" marR="90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Показатели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0/2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000" spc="-1" strike="noStrike">
                        <a:latin typeface="Arial"/>
                      </a:endParaRPr>
                    </a:p>
                  </a:txBody>
                  <a:tcPr marL="90360" marR="9036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Бюджет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730,0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Касса- 0 %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000" spc="-1" strike="noStrike">
                        <a:latin typeface="Arial"/>
                      </a:endParaRPr>
                    </a:p>
                  </a:txBody>
                  <a:tcPr marL="90360" marR="9036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Результаты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0/3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360" marR="9036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6" name="Рисунок 9" descr=""/>
          <p:cNvPicPr/>
          <p:nvPr/>
        </p:nvPicPr>
        <p:blipFill>
          <a:blip r:embed="rId1"/>
          <a:srcRect l="2185" t="6304" r="1816" b="6171"/>
          <a:stretch/>
        </p:blipFill>
        <p:spPr>
          <a:xfrm>
            <a:off x="74160" y="288000"/>
            <a:ext cx="5689080" cy="1407240"/>
          </a:xfrm>
          <a:prstGeom prst="rect">
            <a:avLst/>
          </a:prstGeom>
          <a:ln>
            <a:noFill/>
          </a:ln>
        </p:spPr>
      </p:pic>
      <p:graphicFrame>
        <p:nvGraphicFramePr>
          <p:cNvPr id="87" name="Table 5"/>
          <p:cNvGraphicFramePr/>
          <p:nvPr/>
        </p:nvGraphicFramePr>
        <p:xfrm>
          <a:off x="986760" y="4656600"/>
          <a:ext cx="4611960" cy="1780560"/>
        </p:xfrm>
        <a:graphic>
          <a:graphicData uri="http://schemas.openxmlformats.org/drawingml/2006/table">
            <a:tbl>
              <a:tblPr/>
              <a:tblGrid>
                <a:gridCol w="4097520"/>
                <a:gridCol w="514800"/>
              </a:tblGrid>
              <a:tr h="822600">
                <a:tc>
                  <a:txBody>
                    <a:bodyPr lIns="71640" r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54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11</a:t>
                      </a:r>
                      <a:endParaRPr b="0" lang="ru-RU" sz="5400" spc="-1" strike="noStrike">
                        <a:latin typeface="Arial"/>
                      </a:endParaRPr>
                    </a:p>
                  </a:txBody>
                  <a:tcPr marL="7164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cPr marL="91080" marR="71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958320">
                <a:tc>
                  <a:txBody>
                    <a:bodyPr lIns="91080" r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инфоповодов за январь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в системе СРК 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АНО «Национальные приоритеты»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Рисунок 2" descr=""/>
          <p:cNvPicPr/>
          <p:nvPr/>
        </p:nvPicPr>
        <p:blipFill>
          <a:blip r:embed="rId1"/>
          <a:stretch/>
        </p:blipFill>
        <p:spPr>
          <a:xfrm>
            <a:off x="268920" y="16200"/>
            <a:ext cx="3610440" cy="1667880"/>
          </a:xfrm>
          <a:prstGeom prst="rect">
            <a:avLst/>
          </a:prstGeom>
          <a:ln>
            <a:noFill/>
          </a:ln>
        </p:spPr>
      </p:pic>
      <p:graphicFrame>
        <p:nvGraphicFramePr>
          <p:cNvPr id="190" name="Table 1"/>
          <p:cNvGraphicFramePr/>
          <p:nvPr/>
        </p:nvGraphicFramePr>
        <p:xfrm>
          <a:off x="4150440" y="92520"/>
          <a:ext cx="4164480" cy="536400"/>
        </p:xfrm>
        <a:graphic>
          <a:graphicData uri="http://schemas.openxmlformats.org/drawingml/2006/table">
            <a:tbl>
              <a:tblPr/>
              <a:tblGrid>
                <a:gridCol w="1685880"/>
                <a:gridCol w="2478960"/>
              </a:tblGrid>
              <a:tr h="53676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Финансирование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26 333, 0 </a:t>
                      </a:r>
                      <a:r>
                        <a:rPr b="0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тыс. рублей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1" name="CustomShape 2"/>
          <p:cNvSpPr/>
          <p:nvPr/>
        </p:nvSpPr>
        <p:spPr>
          <a:xfrm>
            <a:off x="4133520" y="409680"/>
            <a:ext cx="3556440" cy="899280"/>
          </a:xfrm>
          <a:prstGeom prst="roundRect">
            <a:avLst>
              <a:gd name="adj" fmla="val 16667"/>
            </a:avLst>
          </a:prstGeom>
          <a:solidFill>
            <a:srgbClr val="7c6eb0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На 01.02.2022 кассовое исполнение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0,0</a:t>
            </a:r>
            <a:r>
              <a:rPr b="1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тыс. рублей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                                     </a:t>
            </a: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(0%)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9542520" y="593280"/>
            <a:ext cx="116856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РУКОВОДИТЕЛЬ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93" name="CustomShape 4"/>
          <p:cNvSpPr/>
          <p:nvPr/>
        </p:nvSpPr>
        <p:spPr>
          <a:xfrm>
            <a:off x="9430920" y="765000"/>
            <a:ext cx="130104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А.М.БИРЮКОВА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94" name="CustomShape 5"/>
          <p:cNvSpPr/>
          <p:nvPr/>
        </p:nvSpPr>
        <p:spPr>
          <a:xfrm>
            <a:off x="9888840" y="144360"/>
            <a:ext cx="430560" cy="43452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3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6"/>
          <p:cNvSpPr/>
          <p:nvPr/>
        </p:nvSpPr>
        <p:spPr>
          <a:xfrm>
            <a:off x="10886760" y="613800"/>
            <a:ext cx="12798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АДМИНИСТРАТОР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96" name="CustomShape 7"/>
          <p:cNvSpPr/>
          <p:nvPr/>
        </p:nvSpPr>
        <p:spPr>
          <a:xfrm>
            <a:off x="10795320" y="767160"/>
            <a:ext cx="130104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О.В.ДЕМИНА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97" name="CustomShape 8"/>
          <p:cNvSpPr/>
          <p:nvPr/>
        </p:nvSpPr>
        <p:spPr>
          <a:xfrm>
            <a:off x="11199240" y="162720"/>
            <a:ext cx="453240" cy="44532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 w="63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9"/>
          <p:cNvSpPr/>
          <p:nvPr/>
        </p:nvSpPr>
        <p:spPr>
          <a:xfrm>
            <a:off x="9373680" y="937080"/>
            <a:ext cx="148320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Директор Департамента культуры Владимирской области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</p:txBody>
      </p:sp>
      <p:sp>
        <p:nvSpPr>
          <p:cNvPr id="199" name="CustomShape 10"/>
          <p:cNvSpPr/>
          <p:nvPr/>
        </p:nvSpPr>
        <p:spPr>
          <a:xfrm>
            <a:off x="10737360" y="936360"/>
            <a:ext cx="148320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Заместитель директора Департамента культуры Владимирской области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</p:txBody>
      </p:sp>
      <p:graphicFrame>
        <p:nvGraphicFramePr>
          <p:cNvPr id="200" name="Table 11"/>
          <p:cNvGraphicFramePr/>
          <p:nvPr/>
        </p:nvGraphicFramePr>
        <p:xfrm>
          <a:off x="190080" y="1804680"/>
          <a:ext cx="11906640" cy="3731040"/>
        </p:xfrm>
        <a:graphic>
          <a:graphicData uri="http://schemas.openxmlformats.org/drawingml/2006/table">
            <a:tbl>
              <a:tblPr/>
              <a:tblGrid>
                <a:gridCol w="385200"/>
                <a:gridCol w="3731040"/>
                <a:gridCol w="898200"/>
                <a:gridCol w="537120"/>
                <a:gridCol w="536760"/>
                <a:gridCol w="537120"/>
                <a:gridCol w="536760"/>
                <a:gridCol w="556200"/>
                <a:gridCol w="546480"/>
                <a:gridCol w="546840"/>
                <a:gridCol w="575280"/>
                <a:gridCol w="536760"/>
                <a:gridCol w="594720"/>
                <a:gridCol w="546480"/>
                <a:gridCol w="842040"/>
              </a:tblGrid>
              <a:tr h="259200">
                <a:tc gridSpan="2" rowSpan="2">
                  <a:txBody>
                    <a:bodyPr lIns="90720" rIns="9072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ЦЕЛЕВЫЕ ПОКАЗАТЕЛИ ПРОЕКТА НА 31.12.2022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hMerge="1" rowSpan="1"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Базовое значение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gridSpan="11"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План/Факт (Прогноз*) (2/2)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2022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</a:tr>
              <a:tr h="426600">
                <a:tc vMerge="1" gridSpan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01.02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01.03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01.04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01.05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01.06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89280" rIns="892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01.07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89280" marR="8928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89280" rIns="892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01.08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89280" marR="8928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89280" rIns="892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01.09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89280" marR="8928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01.10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01.11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01.12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</a:tr>
              <a:tr h="426600">
                <a:tc gridSpan="15">
                  <a:txBody>
                    <a:bodyPr lIns="90720" rIns="9072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ОЗР: Граждане получают возможность поддержки творческих инициатив, направленных на укрепление российской гражданской идентичности и сохранение духовно-нравственных ценностей народов Российской Федерации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426600"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Количество поддержанных творческих инициатив и проектов, ед.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20*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20*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20*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20*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20*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20*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20*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20*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20*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40/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40*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</a:tr>
              <a:tr h="594000"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Количество любительских творческих коллективов, получивших грантовую поддержку (ед.) (нарастающим итогом)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22/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22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22/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22*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22/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22*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22/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22*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22/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22*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30/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30*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30/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30*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30/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30*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30/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30*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30/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30*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30/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30*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</a:tr>
              <a:tr h="1598400"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5.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Количество грантов некоммерческим организациям на творческие проекты, направленные на укрепление российской идентичности на основе духовнонравственных и культурных ценностей народов Российской Федерации, включая мероприятия, направленные на популяризацию русского языка и литературы, народных художественных промыслов и ремесел, ед. (нарастающим итогом)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15/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15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15/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15*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15/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15*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15/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15*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15/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15*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20*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20*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20*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20*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20*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20*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1" name="CustomShape 12"/>
          <p:cNvSpPr/>
          <p:nvPr/>
        </p:nvSpPr>
        <p:spPr>
          <a:xfrm>
            <a:off x="8493840" y="573840"/>
            <a:ext cx="7254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КУРАТОР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02" name="CustomShape 13"/>
          <p:cNvSpPr/>
          <p:nvPr/>
        </p:nvSpPr>
        <p:spPr>
          <a:xfrm>
            <a:off x="8391600" y="738000"/>
            <a:ext cx="93492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Arial"/>
              </a:rPr>
              <a:t>В.А.КУИМОВ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03" name="CustomShape 14"/>
          <p:cNvSpPr/>
          <p:nvPr/>
        </p:nvSpPr>
        <p:spPr>
          <a:xfrm>
            <a:off x="8132040" y="923760"/>
            <a:ext cx="147672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Врио заместителя  Губернатора области</a:t>
            </a:r>
            <a:endParaRPr b="0" lang="ru-RU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Рисунок 2" descr=""/>
          <p:cNvPicPr/>
          <p:nvPr/>
        </p:nvPicPr>
        <p:blipFill>
          <a:blip r:embed="rId1"/>
          <a:stretch/>
        </p:blipFill>
        <p:spPr>
          <a:xfrm>
            <a:off x="268920" y="16200"/>
            <a:ext cx="3610440" cy="1667880"/>
          </a:xfrm>
          <a:prstGeom prst="rect">
            <a:avLst/>
          </a:prstGeom>
          <a:ln>
            <a:noFill/>
          </a:ln>
        </p:spPr>
      </p:pic>
      <p:graphicFrame>
        <p:nvGraphicFramePr>
          <p:cNvPr id="205" name="Table 1"/>
          <p:cNvGraphicFramePr/>
          <p:nvPr/>
        </p:nvGraphicFramePr>
        <p:xfrm>
          <a:off x="4150440" y="92520"/>
          <a:ext cx="4164480" cy="536400"/>
        </p:xfrm>
        <a:graphic>
          <a:graphicData uri="http://schemas.openxmlformats.org/drawingml/2006/table">
            <a:tbl>
              <a:tblPr/>
              <a:tblGrid>
                <a:gridCol w="1685880"/>
                <a:gridCol w="2478960"/>
              </a:tblGrid>
              <a:tr h="53676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Финансирование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26 333, 0 </a:t>
                      </a:r>
                      <a:r>
                        <a:rPr b="0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тыс. рублей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6" name="CustomShape 2"/>
          <p:cNvSpPr/>
          <p:nvPr/>
        </p:nvSpPr>
        <p:spPr>
          <a:xfrm>
            <a:off x="4133520" y="409680"/>
            <a:ext cx="3556440" cy="899280"/>
          </a:xfrm>
          <a:prstGeom prst="roundRect">
            <a:avLst>
              <a:gd name="adj" fmla="val 16667"/>
            </a:avLst>
          </a:prstGeom>
          <a:solidFill>
            <a:srgbClr val="7c6eb0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На 01.02.2022 кассовое исполнение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0</a:t>
            </a:r>
            <a:r>
              <a:rPr b="1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тыс. рублей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                                     </a:t>
            </a: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(0%)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9542520" y="593280"/>
            <a:ext cx="116856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РУКОВОДИТЕЛЬ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08" name="CustomShape 4"/>
          <p:cNvSpPr/>
          <p:nvPr/>
        </p:nvSpPr>
        <p:spPr>
          <a:xfrm>
            <a:off x="9430920" y="765000"/>
            <a:ext cx="130104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А.М.БИРЮКОВА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09" name="CustomShape 5"/>
          <p:cNvSpPr/>
          <p:nvPr/>
        </p:nvSpPr>
        <p:spPr>
          <a:xfrm>
            <a:off x="9888840" y="144360"/>
            <a:ext cx="430560" cy="43452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3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6"/>
          <p:cNvSpPr/>
          <p:nvPr/>
        </p:nvSpPr>
        <p:spPr>
          <a:xfrm>
            <a:off x="10886760" y="613800"/>
            <a:ext cx="12798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АДМИНИСТРАТОР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11" name="CustomShape 7"/>
          <p:cNvSpPr/>
          <p:nvPr/>
        </p:nvSpPr>
        <p:spPr>
          <a:xfrm>
            <a:off x="10795320" y="767160"/>
            <a:ext cx="130104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О.В.ДЕМИНА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12" name="CustomShape 8"/>
          <p:cNvSpPr/>
          <p:nvPr/>
        </p:nvSpPr>
        <p:spPr>
          <a:xfrm>
            <a:off x="11199240" y="162720"/>
            <a:ext cx="453240" cy="44532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 w="63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9"/>
          <p:cNvSpPr/>
          <p:nvPr/>
        </p:nvSpPr>
        <p:spPr>
          <a:xfrm>
            <a:off x="9373680" y="937080"/>
            <a:ext cx="148320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Директор Департамента культуры Владимирской области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</p:txBody>
      </p:sp>
      <p:sp>
        <p:nvSpPr>
          <p:cNvPr id="214" name="CustomShape 10"/>
          <p:cNvSpPr/>
          <p:nvPr/>
        </p:nvSpPr>
        <p:spPr>
          <a:xfrm>
            <a:off x="10737360" y="936360"/>
            <a:ext cx="148320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Заместитель директора Департамента культуры Владимирской области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</p:txBody>
      </p:sp>
      <p:sp>
        <p:nvSpPr>
          <p:cNvPr id="215" name="CustomShape 11"/>
          <p:cNvSpPr/>
          <p:nvPr/>
        </p:nvSpPr>
        <p:spPr>
          <a:xfrm>
            <a:off x="8493840" y="573840"/>
            <a:ext cx="7254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КУРАТОР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16" name="CustomShape 12"/>
          <p:cNvSpPr/>
          <p:nvPr/>
        </p:nvSpPr>
        <p:spPr>
          <a:xfrm>
            <a:off x="8391600" y="738000"/>
            <a:ext cx="93492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Arial"/>
              </a:rPr>
              <a:t>В.А.КУИМОВ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17" name="CustomShape 13"/>
          <p:cNvSpPr/>
          <p:nvPr/>
        </p:nvSpPr>
        <p:spPr>
          <a:xfrm>
            <a:off x="8132040" y="923760"/>
            <a:ext cx="147672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Врио заместителя  Губернатора области</a:t>
            </a:r>
            <a:endParaRPr b="0" lang="ru-RU" sz="800" spc="-1" strike="noStrike">
              <a:latin typeface="Arial"/>
            </a:endParaRPr>
          </a:p>
        </p:txBody>
      </p:sp>
      <p:graphicFrame>
        <p:nvGraphicFramePr>
          <p:cNvPr id="218" name="Table 14"/>
          <p:cNvGraphicFramePr/>
          <p:nvPr/>
        </p:nvGraphicFramePr>
        <p:xfrm>
          <a:off x="217440" y="1649160"/>
          <a:ext cx="11869200" cy="4662000"/>
        </p:xfrm>
        <a:graphic>
          <a:graphicData uri="http://schemas.openxmlformats.org/drawingml/2006/table">
            <a:tbl>
              <a:tblPr/>
              <a:tblGrid>
                <a:gridCol w="394560"/>
                <a:gridCol w="3859560"/>
                <a:gridCol w="675720"/>
                <a:gridCol w="6939720"/>
              </a:tblGrid>
              <a:tr h="548640"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РЕЗУЛЬТАТЫ ПРОЕКТА НА 31.12.2022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2022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(факт/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план)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Комментарий (1/4)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</a:tr>
              <a:tr h="396360">
                <a:tc gridSpan="4"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ОЗР: Граждане получают дополнительные возможности для творческого развития и самореализации в современных учреждениях культуры, а также более широкий доступ к культурным ценностям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85320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1.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Повышена квалификация более 600 специалистов отрасли культуры (нарастающим итогом) на базе Центров непрерывного образования и повышения квалификации творческих и управленческих кадров в сфере культуры в период с 2019 по 2024 гг. (нарастающим итогом), человек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831/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1245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В Департамент науки и образования Министерства культуры Российской Федерации предоставлена сводная информация о повышении квалификации в Центрах непрерывного образования и повышения квалификации творческих и управленческих кадров в 2022 году, в соответствии с квотой, выделенной Владимирской области (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455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 чел.).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</a:tr>
              <a:tr h="115776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2.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Проведены областные конкурсные мероприятия среди учащихся образовательных учреждений культуры и искусства Владимирской области (нарастающим итогом), единиц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39/48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Подготовлено и утверждено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Распоряжение Департамента культуры от 21.01.2022 № 9 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«Об утверждении Плана областных конкурсных мероприятий (конкурсах, фестивалях, олимпиадах) на 2022 год».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В 2022 году запланировано проведение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10 областных конкурсных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мероприятий среди учащихся образовательных учреждений культуры и искусства Владимирской области.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По состоянию на 01.02.2022 проведен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областной открытый конкурс юных гитаристов «Радужные струны»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 в котором приняло участие: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37 учащихся и 2 ансамбля.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</a:tr>
              <a:tr h="396360">
                <a:tc gridSpan="4"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ОЗР: Граждане получают дополнительную поддержку со стороны государства в развитии добровольческой (волонтерской) деятельности, что позволяет реализовывать социально-значимые проекты в сфере культуры и сохранения объектов культурного наследия (памятников истории и культуры) народов Российской Федерации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3100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3.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Принято участие в формировании базы данных «Волонтеры культуры» (нарастающим итогом), человек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488/621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Утвержден план основных мероприятий регионального добровольческого центра "Волонтеры культуры" на 2022 год.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Формирование базы данных осуществляется государственным бюджетным учреждением культуры Владимирской области «Владимирская областная библиотека для детей и молодежи» (в 2022 году в базе данных должно быть зарегистрировано не менее 155 чел.)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По состоянию на 01.02.2022 г. зарегистрировано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22 волонтера.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 С учетом нарастающего итога всего с 2019 года зарегистрировано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488 волонтеров.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Оказано содействие в организации и проведении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 мероприятий.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19" name="Line 15"/>
          <p:cNvSpPr/>
          <p:nvPr/>
        </p:nvSpPr>
        <p:spPr>
          <a:xfrm>
            <a:off x="217440" y="6401520"/>
            <a:ext cx="3576960" cy="9000"/>
          </a:xfrm>
          <a:prstGeom prst="line">
            <a:avLst/>
          </a:prstGeom>
          <a:ln w="9360">
            <a:solidFill>
              <a:srgbClr val="8d1d7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16"/>
          <p:cNvSpPr/>
          <p:nvPr/>
        </p:nvSpPr>
        <p:spPr>
          <a:xfrm>
            <a:off x="155520" y="6447240"/>
            <a:ext cx="117169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900" spc="-1" strike="noStrike">
                <a:solidFill>
                  <a:srgbClr val="8d1d75"/>
                </a:solidFill>
                <a:latin typeface="Roboto"/>
                <a:ea typeface="Roboto"/>
              </a:rPr>
              <a:t>Участие 10 МО:</a:t>
            </a:r>
            <a:r>
              <a:rPr b="1" lang="ru-RU" sz="900" spc="-1" strike="noStrike">
                <a:solidFill>
                  <a:srgbClr val="2e75b6"/>
                </a:solidFill>
                <a:latin typeface="Roboto"/>
                <a:ea typeface="Roboto"/>
              </a:rPr>
              <a:t> </a:t>
            </a:r>
            <a:r>
              <a:rPr b="0" lang="ru-RU" sz="900" spc="-1" strike="noStrike">
                <a:solidFill>
                  <a:srgbClr val="000000"/>
                </a:solidFill>
                <a:latin typeface="Roboto"/>
                <a:ea typeface="Roboto"/>
              </a:rPr>
              <a:t>Александровский район, Вязниковский район, Гусь-Хрустальный район, Киржачский район, Ковровский район, Кольчугинский район, Меленковский район, Муромский район, Селивановский район, Судогодский район.</a:t>
            </a:r>
            <a:endParaRPr b="0" lang="ru-RU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Рисунок 2" descr=""/>
          <p:cNvPicPr/>
          <p:nvPr/>
        </p:nvPicPr>
        <p:blipFill>
          <a:blip r:embed="rId1"/>
          <a:stretch/>
        </p:blipFill>
        <p:spPr>
          <a:xfrm>
            <a:off x="268920" y="16200"/>
            <a:ext cx="3610440" cy="1667880"/>
          </a:xfrm>
          <a:prstGeom prst="rect">
            <a:avLst/>
          </a:prstGeom>
          <a:ln>
            <a:noFill/>
          </a:ln>
        </p:spPr>
      </p:pic>
      <p:graphicFrame>
        <p:nvGraphicFramePr>
          <p:cNvPr id="222" name="Table 1"/>
          <p:cNvGraphicFramePr/>
          <p:nvPr/>
        </p:nvGraphicFramePr>
        <p:xfrm>
          <a:off x="4150440" y="92520"/>
          <a:ext cx="4164480" cy="536400"/>
        </p:xfrm>
        <a:graphic>
          <a:graphicData uri="http://schemas.openxmlformats.org/drawingml/2006/table">
            <a:tbl>
              <a:tblPr/>
              <a:tblGrid>
                <a:gridCol w="1685880"/>
                <a:gridCol w="2478960"/>
              </a:tblGrid>
              <a:tr h="53676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Финансирование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26 333, 0 </a:t>
                      </a:r>
                      <a:r>
                        <a:rPr b="0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тыс. рублей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3" name="CustomShape 2"/>
          <p:cNvSpPr/>
          <p:nvPr/>
        </p:nvSpPr>
        <p:spPr>
          <a:xfrm>
            <a:off x="4133520" y="409680"/>
            <a:ext cx="3556440" cy="899280"/>
          </a:xfrm>
          <a:prstGeom prst="roundRect">
            <a:avLst>
              <a:gd name="adj" fmla="val 16667"/>
            </a:avLst>
          </a:prstGeom>
          <a:solidFill>
            <a:srgbClr val="7c6eb0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На 01.02.2022 кассовое исполнение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0</a:t>
            </a:r>
            <a:r>
              <a:rPr b="1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тыс. рублей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                                     </a:t>
            </a: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(0%)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24" name="CustomShape 3"/>
          <p:cNvSpPr/>
          <p:nvPr/>
        </p:nvSpPr>
        <p:spPr>
          <a:xfrm>
            <a:off x="9542520" y="593280"/>
            <a:ext cx="116856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РУКОВОДИТЕЛЬ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25" name="CustomShape 4"/>
          <p:cNvSpPr/>
          <p:nvPr/>
        </p:nvSpPr>
        <p:spPr>
          <a:xfrm>
            <a:off x="9430920" y="765000"/>
            <a:ext cx="130104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А.М.БИРЮКОВА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26" name="CustomShape 5"/>
          <p:cNvSpPr/>
          <p:nvPr/>
        </p:nvSpPr>
        <p:spPr>
          <a:xfrm>
            <a:off x="9888840" y="144360"/>
            <a:ext cx="430560" cy="43452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3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6"/>
          <p:cNvSpPr/>
          <p:nvPr/>
        </p:nvSpPr>
        <p:spPr>
          <a:xfrm>
            <a:off x="10886760" y="613800"/>
            <a:ext cx="12798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АДМИНИСТРАТОР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28" name="CustomShape 7"/>
          <p:cNvSpPr/>
          <p:nvPr/>
        </p:nvSpPr>
        <p:spPr>
          <a:xfrm>
            <a:off x="10795320" y="767160"/>
            <a:ext cx="130104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О.В.ДЕМИНА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29" name="CustomShape 8"/>
          <p:cNvSpPr/>
          <p:nvPr/>
        </p:nvSpPr>
        <p:spPr>
          <a:xfrm>
            <a:off x="11199240" y="162720"/>
            <a:ext cx="453240" cy="44532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 w="63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9"/>
          <p:cNvSpPr/>
          <p:nvPr/>
        </p:nvSpPr>
        <p:spPr>
          <a:xfrm>
            <a:off x="9373680" y="937080"/>
            <a:ext cx="148320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Директор Департамента культуры Владимирской области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</p:txBody>
      </p:sp>
      <p:sp>
        <p:nvSpPr>
          <p:cNvPr id="231" name="CustomShape 10"/>
          <p:cNvSpPr/>
          <p:nvPr/>
        </p:nvSpPr>
        <p:spPr>
          <a:xfrm>
            <a:off x="10737360" y="936360"/>
            <a:ext cx="148320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Заместитель директора Департамента культуры Владимирской области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</p:txBody>
      </p:sp>
      <p:sp>
        <p:nvSpPr>
          <p:cNvPr id="232" name="CustomShape 11"/>
          <p:cNvSpPr/>
          <p:nvPr/>
        </p:nvSpPr>
        <p:spPr>
          <a:xfrm>
            <a:off x="8493840" y="573840"/>
            <a:ext cx="7254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КУРАТОР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33" name="CustomShape 12"/>
          <p:cNvSpPr/>
          <p:nvPr/>
        </p:nvSpPr>
        <p:spPr>
          <a:xfrm>
            <a:off x="8391600" y="738000"/>
            <a:ext cx="93492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Arial"/>
              </a:rPr>
              <a:t>В.А.КУИМОВ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34" name="CustomShape 13"/>
          <p:cNvSpPr/>
          <p:nvPr/>
        </p:nvSpPr>
        <p:spPr>
          <a:xfrm>
            <a:off x="8132040" y="923760"/>
            <a:ext cx="147672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Врио заместителя  Губернатора области</a:t>
            </a:r>
            <a:endParaRPr b="0" lang="ru-RU" sz="800" spc="-1" strike="noStrike">
              <a:latin typeface="Arial"/>
            </a:endParaRPr>
          </a:p>
        </p:txBody>
      </p:sp>
      <p:graphicFrame>
        <p:nvGraphicFramePr>
          <p:cNvPr id="235" name="Table 14"/>
          <p:cNvGraphicFramePr/>
          <p:nvPr/>
        </p:nvGraphicFramePr>
        <p:xfrm>
          <a:off x="144360" y="1762920"/>
          <a:ext cx="12022200" cy="4557240"/>
        </p:xfrm>
        <a:graphic>
          <a:graphicData uri="http://schemas.openxmlformats.org/drawingml/2006/table">
            <a:tbl>
              <a:tblPr/>
              <a:tblGrid>
                <a:gridCol w="398880"/>
                <a:gridCol w="1886760"/>
                <a:gridCol w="627120"/>
                <a:gridCol w="9109800"/>
              </a:tblGrid>
              <a:tr h="571320"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РЕЗУЛЬТАТЫ ПРОЕКТА НА 31.12.2022</a:t>
                      </a:r>
                      <a:endParaRPr b="0" lang="ru-RU" sz="10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05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7c6eb0"/>
                      </a:solidFill>
                    </a:lnL>
                    <a:lnR w="12240">
                      <a:solidFill>
                        <a:srgbClr val="7c6eb0"/>
                      </a:solidFill>
                    </a:lnR>
                    <a:lnT w="12240">
                      <a:solidFill>
                        <a:srgbClr val="7c6eb0"/>
                      </a:solidFill>
                    </a:lnT>
                    <a:lnB w="25200">
                      <a:solidFill>
                        <a:srgbClr val="7c6eb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2022 </a:t>
                      </a:r>
                      <a:endParaRPr b="0" lang="ru-RU" sz="10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(факт/</a:t>
                      </a:r>
                      <a:endParaRPr b="0" lang="ru-RU" sz="10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план)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7c6eb0"/>
                      </a:solidFill>
                    </a:lnL>
                    <a:lnR w="12240">
                      <a:solidFill>
                        <a:srgbClr val="7c6eb0"/>
                      </a:solidFill>
                    </a:lnR>
                    <a:lnT w="12240">
                      <a:solidFill>
                        <a:srgbClr val="7c6eb0"/>
                      </a:solidFill>
                    </a:lnT>
                    <a:lnB w="2520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Комментарий (2/4)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7c6eb0"/>
                      </a:solidFill>
                    </a:lnL>
                    <a:lnR w="12240">
                      <a:solidFill>
                        <a:srgbClr val="7c6eb0"/>
                      </a:solidFill>
                    </a:lnR>
                    <a:lnT w="12240">
                      <a:solidFill>
                        <a:srgbClr val="7c6eb0"/>
                      </a:solidFill>
                    </a:lnT>
                    <a:lnB w="25200">
                      <a:solidFill>
                        <a:srgbClr val="7c6eb0"/>
                      </a:solidFill>
                    </a:lnB>
                    <a:noFill/>
                  </a:tcPr>
                </a:tc>
              </a:tr>
              <a:tr h="411480">
                <a:tc gridSpan="4"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ОЗР: Граждане получают возможность поддержки творческих инициатив, направленных на укрепление российской гражданской идентичности и сохранение духовно-нравственных ценностей народов Российской Федерации 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7c6eb0"/>
                      </a:solidFill>
                    </a:lnL>
                    <a:lnR w="12240">
                      <a:solidFill>
                        <a:srgbClr val="7c6eb0"/>
                      </a:solidFill>
                    </a:lnR>
                    <a:lnT w="25200">
                      <a:solidFill>
                        <a:srgbClr val="7c6eb0"/>
                      </a:solidFill>
                    </a:lnT>
                    <a:lnB w="12240">
                      <a:solidFill>
                        <a:srgbClr val="7c6eb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70676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4.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7c6eb0"/>
                      </a:solidFill>
                    </a:lnL>
                    <a:lnR w="12240">
                      <a:solidFill>
                        <a:srgbClr val="7c6eb0"/>
                      </a:solidFill>
                    </a:lnR>
                    <a:lnT w="12240">
                      <a:solidFill>
                        <a:srgbClr val="7c6eb0"/>
                      </a:solidFill>
                    </a:lnT>
                    <a:lnB w="1224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Оказана государственная поддержка лучшим сельским учреждениям культуры, единиц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7c6eb0"/>
                      </a:solidFill>
                    </a:lnL>
                    <a:lnR w="12240">
                      <a:solidFill>
                        <a:srgbClr val="7c6eb0"/>
                      </a:solidFill>
                    </a:lnR>
                    <a:lnT w="12240">
                      <a:solidFill>
                        <a:srgbClr val="7c6eb0"/>
                      </a:solidFill>
                    </a:lnT>
                    <a:lnB w="1224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11/22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7c6eb0"/>
                      </a:solidFill>
                    </a:lnL>
                    <a:lnR w="12240">
                      <a:solidFill>
                        <a:srgbClr val="7c6eb0"/>
                      </a:solidFill>
                    </a:lnR>
                    <a:lnT w="12240">
                      <a:solidFill>
                        <a:srgbClr val="7c6eb0"/>
                      </a:solidFill>
                    </a:lnT>
                    <a:lnB w="1224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Предусмотрено 1123,1 тыс. рублей. Кассовое исполнение: 0 тыс.рублей. Освоено: </a:t>
                      </a:r>
                      <a:r>
                        <a:rPr b="1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0%</a:t>
                      </a: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. Контрактация не требуется.</a:t>
                      </a:r>
                      <a:endParaRPr b="0" lang="ru-RU" sz="105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05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Распоряжением Департамента культуры от 22.10.2021 № 290 утвержден состав конкурсной комиссии по отбору муниципальных образований на предоставление бюджетных ассигнований на реализацию мероприятий по государственной поддержке лучших сельских учреждений культуры и лучших работников сельских учреждений культуры на </a:t>
                      </a:r>
                      <a:r>
                        <a:rPr b="1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2022</a:t>
                      </a: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 год. Прием заявок осуществлялся до 15.11.2021г. </a:t>
                      </a:r>
                      <a:endParaRPr b="0" lang="ru-RU" sz="105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Заседание комиссии проведено 30.11.2021г., были предоставлены заявки на </a:t>
                      </a:r>
                      <a:r>
                        <a:rPr b="1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35 сельских учреждения</a:t>
                      </a: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: 19 клубных учреждений, 16 библиотек. </a:t>
                      </a:r>
                      <a:endParaRPr b="0" lang="ru-RU" sz="105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Распоряжением Департамента культуры от 30.11.2021 № 329 утвержден перечень </a:t>
                      </a:r>
                      <a:r>
                        <a:rPr b="1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11 сельских учреждений культуры</a:t>
                      </a: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, которым будет оказана государственная поддержка.</a:t>
                      </a:r>
                      <a:endParaRPr b="0" lang="ru-RU" sz="105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05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7c6eb0"/>
                      </a:solidFill>
                    </a:lnL>
                    <a:lnR w="12240">
                      <a:solidFill>
                        <a:srgbClr val="7c6eb0"/>
                      </a:solidFill>
                    </a:lnR>
                    <a:lnT w="12240">
                      <a:solidFill>
                        <a:srgbClr val="7c6eb0"/>
                      </a:solidFill>
                    </a:lnT>
                    <a:lnB w="12240">
                      <a:solidFill>
                        <a:srgbClr val="7c6eb0"/>
                      </a:solidFill>
                    </a:lnB>
                    <a:noFill/>
                  </a:tcPr>
                </a:tc>
              </a:tr>
              <a:tr h="18680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5.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7c6eb0"/>
                      </a:solidFill>
                    </a:lnL>
                    <a:lnR w="12240">
                      <a:solidFill>
                        <a:srgbClr val="7c6eb0"/>
                      </a:solidFill>
                    </a:lnR>
                    <a:lnT w="12240">
                      <a:solidFill>
                        <a:srgbClr val="7c6eb0"/>
                      </a:solidFill>
                    </a:lnT>
                    <a:lnB w="12240">
                      <a:solidFill>
                        <a:srgbClr val="7c6eb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Оказана государственная поддержка лучшим работникам сельских учреждений культуры, человек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7c6eb0"/>
                      </a:solidFill>
                    </a:lnL>
                    <a:lnR w="12240">
                      <a:solidFill>
                        <a:srgbClr val="7c6eb0"/>
                      </a:solidFill>
                    </a:lnR>
                    <a:lnT w="12240">
                      <a:solidFill>
                        <a:srgbClr val="7c6eb0"/>
                      </a:solidFill>
                    </a:lnT>
                    <a:lnB w="12240">
                      <a:solidFill>
                        <a:srgbClr val="7c6eb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9/18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7c6eb0"/>
                      </a:solidFill>
                    </a:lnL>
                    <a:lnR w="12240">
                      <a:solidFill>
                        <a:srgbClr val="7c6eb0"/>
                      </a:solidFill>
                    </a:lnR>
                    <a:lnT w="12240">
                      <a:solidFill>
                        <a:srgbClr val="7c6eb0"/>
                      </a:solidFill>
                    </a:lnT>
                    <a:lnB w="12240">
                      <a:solidFill>
                        <a:srgbClr val="7c6eb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Предусмотрено 459,9 тыс. рублей. Кассовое исполнение: 0 тыс.рублей. Освоено: </a:t>
                      </a:r>
                      <a:r>
                        <a:rPr b="1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0%</a:t>
                      </a: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. Контрактация не требуется.</a:t>
                      </a:r>
                      <a:endParaRPr b="0" lang="ru-RU" sz="105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05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Распоряжением Департамента культуры от 22.10.2021 № 290 утвержден состав конкурсной комиссии по отбору муниципальных образований на предоставление бюджетных ассигнований на реализацию мероприятий по государственной поддержке лучших сельских учреждений культуры и лучших работников сельских учреждений культуры на </a:t>
                      </a:r>
                      <a:r>
                        <a:rPr b="1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2022 </a:t>
                      </a: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год. Прием заявок осуществлялся до 15.11.2021г. </a:t>
                      </a:r>
                      <a:endParaRPr b="0" lang="ru-RU" sz="105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Заседание комиссии проведено 30.11.2021г., были предоставлены заявки на </a:t>
                      </a:r>
                      <a:r>
                        <a:rPr b="1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работников</a:t>
                      </a: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 </a:t>
                      </a:r>
                      <a:r>
                        <a:rPr b="1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15</a:t>
                      </a: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 сельских учреждений: 3 клубных учреждений, 12 библиотек. </a:t>
                      </a:r>
                      <a:endParaRPr b="0" lang="ru-RU" sz="105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Распоряжением Департамента культуры от 30.11.2021 № 329 утвержден перечень </a:t>
                      </a:r>
                      <a:r>
                        <a:rPr b="1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9 работников сельских учреждений культуры</a:t>
                      </a: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, которым будет оказана государственная поддержка.</a:t>
                      </a:r>
                      <a:endParaRPr b="0" lang="ru-RU" sz="105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05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7c6eb0"/>
                      </a:solidFill>
                    </a:lnL>
                    <a:lnR w="12240">
                      <a:solidFill>
                        <a:srgbClr val="7c6eb0"/>
                      </a:solidFill>
                    </a:lnR>
                    <a:lnT w="12240">
                      <a:solidFill>
                        <a:srgbClr val="7c6eb0"/>
                      </a:solidFill>
                    </a:lnT>
                    <a:lnB w="12240">
                      <a:solidFill>
                        <a:srgbClr val="7c6eb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Рисунок 2" descr=""/>
          <p:cNvPicPr/>
          <p:nvPr/>
        </p:nvPicPr>
        <p:blipFill>
          <a:blip r:embed="rId1"/>
          <a:stretch/>
        </p:blipFill>
        <p:spPr>
          <a:xfrm>
            <a:off x="268920" y="16200"/>
            <a:ext cx="3610440" cy="1667880"/>
          </a:xfrm>
          <a:prstGeom prst="rect">
            <a:avLst/>
          </a:prstGeom>
          <a:ln>
            <a:noFill/>
          </a:ln>
        </p:spPr>
      </p:pic>
      <p:graphicFrame>
        <p:nvGraphicFramePr>
          <p:cNvPr id="237" name="Table 1"/>
          <p:cNvGraphicFramePr/>
          <p:nvPr/>
        </p:nvGraphicFramePr>
        <p:xfrm>
          <a:off x="4150440" y="92520"/>
          <a:ext cx="4164480" cy="536400"/>
        </p:xfrm>
        <a:graphic>
          <a:graphicData uri="http://schemas.openxmlformats.org/drawingml/2006/table">
            <a:tbl>
              <a:tblPr/>
              <a:tblGrid>
                <a:gridCol w="1685880"/>
                <a:gridCol w="2478960"/>
              </a:tblGrid>
              <a:tr h="53676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Финансирование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26 333, 0 </a:t>
                      </a:r>
                      <a:r>
                        <a:rPr b="0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тыс. рублей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38" name="CustomShape 2"/>
          <p:cNvSpPr/>
          <p:nvPr/>
        </p:nvSpPr>
        <p:spPr>
          <a:xfrm>
            <a:off x="4133520" y="409680"/>
            <a:ext cx="3556440" cy="899280"/>
          </a:xfrm>
          <a:prstGeom prst="roundRect">
            <a:avLst>
              <a:gd name="adj" fmla="val 16667"/>
            </a:avLst>
          </a:prstGeom>
          <a:solidFill>
            <a:srgbClr val="7c6eb0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На 01.02.2022 кассовое исполнение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0</a:t>
            </a:r>
            <a:r>
              <a:rPr b="1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тыс. рублей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                                     </a:t>
            </a: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(0%)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9542520" y="593280"/>
            <a:ext cx="116856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РУКОВОДИТЕЛЬ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40" name="CustomShape 4"/>
          <p:cNvSpPr/>
          <p:nvPr/>
        </p:nvSpPr>
        <p:spPr>
          <a:xfrm>
            <a:off x="9430920" y="765000"/>
            <a:ext cx="130104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А.М.БИРЮКОВА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41" name="CustomShape 5"/>
          <p:cNvSpPr/>
          <p:nvPr/>
        </p:nvSpPr>
        <p:spPr>
          <a:xfrm>
            <a:off x="9888840" y="144360"/>
            <a:ext cx="430560" cy="43452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3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6"/>
          <p:cNvSpPr/>
          <p:nvPr/>
        </p:nvSpPr>
        <p:spPr>
          <a:xfrm>
            <a:off x="10886760" y="613800"/>
            <a:ext cx="12798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АДМИНИСТРАТОР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43" name="CustomShape 7"/>
          <p:cNvSpPr/>
          <p:nvPr/>
        </p:nvSpPr>
        <p:spPr>
          <a:xfrm>
            <a:off x="10795320" y="767160"/>
            <a:ext cx="130104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О.В.ДЕМИНА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44" name="CustomShape 8"/>
          <p:cNvSpPr/>
          <p:nvPr/>
        </p:nvSpPr>
        <p:spPr>
          <a:xfrm>
            <a:off x="11199240" y="162720"/>
            <a:ext cx="453240" cy="44532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 w="63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9"/>
          <p:cNvSpPr/>
          <p:nvPr/>
        </p:nvSpPr>
        <p:spPr>
          <a:xfrm>
            <a:off x="9373680" y="937080"/>
            <a:ext cx="148320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Директор Департамента культуры Владимирской области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</p:txBody>
      </p:sp>
      <p:sp>
        <p:nvSpPr>
          <p:cNvPr id="246" name="CustomShape 10"/>
          <p:cNvSpPr/>
          <p:nvPr/>
        </p:nvSpPr>
        <p:spPr>
          <a:xfrm>
            <a:off x="10737360" y="936360"/>
            <a:ext cx="148320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Заместитель директора Департамента культуры Владимирской области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</p:txBody>
      </p:sp>
      <p:sp>
        <p:nvSpPr>
          <p:cNvPr id="247" name="CustomShape 11"/>
          <p:cNvSpPr/>
          <p:nvPr/>
        </p:nvSpPr>
        <p:spPr>
          <a:xfrm>
            <a:off x="8493840" y="573840"/>
            <a:ext cx="7254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КУРАТОР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48" name="CustomShape 12"/>
          <p:cNvSpPr/>
          <p:nvPr/>
        </p:nvSpPr>
        <p:spPr>
          <a:xfrm>
            <a:off x="8391600" y="738000"/>
            <a:ext cx="93492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Arial"/>
              </a:rPr>
              <a:t>В.А.КУИМОВ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49" name="CustomShape 13"/>
          <p:cNvSpPr/>
          <p:nvPr/>
        </p:nvSpPr>
        <p:spPr>
          <a:xfrm>
            <a:off x="8132040" y="923760"/>
            <a:ext cx="147672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Врио заместителя  Губернатора области</a:t>
            </a:r>
            <a:endParaRPr b="0" lang="ru-RU" sz="800" spc="-1" strike="noStrike">
              <a:latin typeface="Arial"/>
            </a:endParaRPr>
          </a:p>
        </p:txBody>
      </p:sp>
      <p:graphicFrame>
        <p:nvGraphicFramePr>
          <p:cNvPr id="250" name="Table 14"/>
          <p:cNvGraphicFramePr/>
          <p:nvPr/>
        </p:nvGraphicFramePr>
        <p:xfrm>
          <a:off x="87480" y="1812960"/>
          <a:ext cx="12015000" cy="3834000"/>
        </p:xfrm>
        <a:graphic>
          <a:graphicData uri="http://schemas.openxmlformats.org/drawingml/2006/table">
            <a:tbl>
              <a:tblPr/>
              <a:tblGrid>
                <a:gridCol w="399600"/>
                <a:gridCol w="2749320"/>
                <a:gridCol w="601200"/>
                <a:gridCol w="8265240"/>
              </a:tblGrid>
              <a:tr h="558360"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РЕЗУЛЬТАТЫ ПРОЕКТА НА 31.12.2022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2021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(факт/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план)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Комментарий (3/4)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</a:tr>
              <a:tr h="402840">
                <a:tc gridSpan="4"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ОЗР: Граждане получают возможность поддержки творческих инициатив, направленных на укрепление российской гражданской идентичности и сохранение духовно-нравственных ценностей народов Российской Федерации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1095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6.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Проведены масштабные фестивальные проекты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(нарастающим итогом), единиц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15/18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Предусмотрено: 17 300,0 тыс. рублей. Кассовое исполнение: 0 тыс. рублей. Освоено: 0%. Контрактация — 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0%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.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С ГАУК ВО «Центр классической музыки» заключено соглашение от 30.12.2021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№ 245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«О предоставлении из областного бюджета областному автономному учреждению субсидии в соответствии с абзацем вторым пункта 1 статьи 78.1 «Бюджетного кодекса Российской Федерации»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В 2022 году запланировано проведение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 масштабных фестивальных проекта: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marL="171360" indent="-1702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Char char="-"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Международный фестиваль классической музыки «Музыкальная экспедиция».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Период проведения: июнь. Предусмотрено: 6 500,00 тыс. рублей;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marL="171360" indent="-1702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Char char="-"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Международный фестиваль «Alma mater: Новые имена в Суздале».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 Период проведения: июль. Предусмотрено: 9 000,00 тыс. рублей;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marL="171360" indent="-1702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Char char="-"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IX Всероссийский фестиваль духовной музыки и колокольных звонов «Лето Господне».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 Период проведения: июнь. Предусмотрено: 1800,00 тыс. рублей.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</a:tr>
              <a:tr h="17636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7.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Организованы выставочные проекты федеральных и региональных музеев (нарастающим итогом), единиц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4/8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Предусмотрено: 1 950,0 тыс. рублей. Кассовое исполнение: 0 тыс. рублей. Освоено: 0%.  Контрактация —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 0%.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С ГБУК ВО «ЦПИИ» заключено соглашение от 30.12.2021 № 235 «О предоставлении из областного бюджета областному бюджетному учреждению субсидии в соответствии с абзацем вторым пункта 1 статьи 78.1 «Бюджетного кодекса Российской Федерации»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С ГБУК ВО «МИХМ» заключено соглашение от 30.12.2021 № 237 «О предоставлении из областного бюджета областному бюджетному учреждению субсидии в соответствии с абзацем вторым пункта 1 статьи 78.1 «Бюджетного кодекса Российской Федерации»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В 2022 году запланировано проведение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 выставочных проектов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: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marL="228600" indent="-22752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«Выход из тени. Женщины в истории русского искусства XVIII-XIX веков»: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период проведения: 02.09.2022-30.10.2022. Предусмотрено: 1350,00 тыс. рублей;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marL="228600" indent="-22752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Выставка из коллекции музейно-выставочного комплекса «Академия акварели и изящных искусств Сергея Андрияки»: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период проведения: 27.05.2022-24.07.2022. Предусмотрено: 100,00 тыс. рублей;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marL="228600" indent="-227520" algn="just">
                        <a:lnSpc>
                          <a:spcPct val="100000"/>
                        </a:lnSpc>
                        <a:buClr>
                          <a:srgbClr val="0d0d0d"/>
                        </a:buClr>
                        <a:buFont typeface="StarSymbol"/>
                        <a:buAutoNum type="arabicPeriod"/>
                      </a:pPr>
                      <a:r>
                        <a:rPr b="1" lang="ru-RU" sz="1000" spc="-1" strike="noStrike">
                          <a:solidFill>
                            <a:srgbClr val="0d0d0d"/>
                          </a:solidFill>
                          <a:latin typeface="Roboto"/>
                          <a:ea typeface="Roboto"/>
                        </a:rPr>
                        <a:t>«Советский гобелен и ювелирное искусство»: </a:t>
                      </a:r>
                      <a:r>
                        <a:rPr b="0" lang="ru-RU" sz="1000" spc="-1" strike="noStrike">
                          <a:solidFill>
                            <a:srgbClr val="0d0d0d"/>
                          </a:solidFill>
                          <a:latin typeface="Roboto"/>
                          <a:ea typeface="Roboto"/>
                        </a:rPr>
                        <a:t>период проведения: 30.04.2022-06.06.2022;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marL="228600" indent="-227520" algn="just">
                        <a:lnSpc>
                          <a:spcPct val="100000"/>
                        </a:lnSpc>
                        <a:buClr>
                          <a:srgbClr val="0d0d0d"/>
                        </a:buClr>
                        <a:buFont typeface="StarSymbol"/>
                        <a:buAutoNum type="arabicPeriod"/>
                      </a:pPr>
                      <a:r>
                        <a:rPr b="1" lang="ru-RU" sz="1000" spc="-1" strike="noStrike">
                          <a:solidFill>
                            <a:srgbClr val="0d0d0d"/>
                          </a:solidFill>
                          <a:latin typeface="Roboto"/>
                          <a:ea typeface="Roboto"/>
                        </a:rPr>
                        <a:t>«Сказки на ночь»: </a:t>
                      </a:r>
                      <a:r>
                        <a:rPr b="0" lang="ru-RU" sz="1000" spc="-1" strike="noStrike">
                          <a:solidFill>
                            <a:srgbClr val="0d0d0d"/>
                          </a:solidFill>
                          <a:latin typeface="Roboto"/>
                          <a:ea typeface="Roboto"/>
                        </a:rPr>
                        <a:t>период проведения: 28.08.2022-12.12.2022.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Рисунок 2" descr=""/>
          <p:cNvPicPr/>
          <p:nvPr/>
        </p:nvPicPr>
        <p:blipFill>
          <a:blip r:embed="rId1"/>
          <a:stretch/>
        </p:blipFill>
        <p:spPr>
          <a:xfrm>
            <a:off x="268920" y="16200"/>
            <a:ext cx="3610440" cy="1667880"/>
          </a:xfrm>
          <a:prstGeom prst="rect">
            <a:avLst/>
          </a:prstGeom>
          <a:ln>
            <a:noFill/>
          </a:ln>
        </p:spPr>
      </p:pic>
      <p:graphicFrame>
        <p:nvGraphicFramePr>
          <p:cNvPr id="252" name="Table 1"/>
          <p:cNvGraphicFramePr/>
          <p:nvPr/>
        </p:nvGraphicFramePr>
        <p:xfrm>
          <a:off x="4150440" y="92520"/>
          <a:ext cx="4164480" cy="536400"/>
        </p:xfrm>
        <a:graphic>
          <a:graphicData uri="http://schemas.openxmlformats.org/drawingml/2006/table">
            <a:tbl>
              <a:tblPr/>
              <a:tblGrid>
                <a:gridCol w="1685880"/>
                <a:gridCol w="2478960"/>
              </a:tblGrid>
              <a:tr h="53676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Финансирование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26 333, 00 </a:t>
                      </a:r>
                      <a:r>
                        <a:rPr b="0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тыс. рублей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53" name="CustomShape 2"/>
          <p:cNvSpPr/>
          <p:nvPr/>
        </p:nvSpPr>
        <p:spPr>
          <a:xfrm>
            <a:off x="4133520" y="409680"/>
            <a:ext cx="3556440" cy="899280"/>
          </a:xfrm>
          <a:prstGeom prst="roundRect">
            <a:avLst>
              <a:gd name="adj" fmla="val 16667"/>
            </a:avLst>
          </a:prstGeom>
          <a:solidFill>
            <a:srgbClr val="7c6eb0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На 01.02.2022 кассовое исполнение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0</a:t>
            </a:r>
            <a:r>
              <a:rPr b="1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тыс. рублей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                                     </a:t>
            </a: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(0%)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54" name="CustomShape 3"/>
          <p:cNvSpPr/>
          <p:nvPr/>
        </p:nvSpPr>
        <p:spPr>
          <a:xfrm>
            <a:off x="9542520" y="593280"/>
            <a:ext cx="116856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РУКОВОДИТЕЛЬ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55" name="CustomShape 4"/>
          <p:cNvSpPr/>
          <p:nvPr/>
        </p:nvSpPr>
        <p:spPr>
          <a:xfrm>
            <a:off x="9430920" y="765000"/>
            <a:ext cx="130104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А.М.БИРЮКОВА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56" name="CustomShape 5"/>
          <p:cNvSpPr/>
          <p:nvPr/>
        </p:nvSpPr>
        <p:spPr>
          <a:xfrm>
            <a:off x="9888840" y="144360"/>
            <a:ext cx="430560" cy="43452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3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6"/>
          <p:cNvSpPr/>
          <p:nvPr/>
        </p:nvSpPr>
        <p:spPr>
          <a:xfrm>
            <a:off x="10886760" y="613800"/>
            <a:ext cx="12798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АДМИНИСТРАТОР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58" name="CustomShape 7"/>
          <p:cNvSpPr/>
          <p:nvPr/>
        </p:nvSpPr>
        <p:spPr>
          <a:xfrm>
            <a:off x="10795320" y="767160"/>
            <a:ext cx="130104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О.В.ДЕМИНА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59" name="CustomShape 8"/>
          <p:cNvSpPr/>
          <p:nvPr/>
        </p:nvSpPr>
        <p:spPr>
          <a:xfrm>
            <a:off x="11199240" y="162720"/>
            <a:ext cx="453240" cy="44532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 w="63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9"/>
          <p:cNvSpPr/>
          <p:nvPr/>
        </p:nvSpPr>
        <p:spPr>
          <a:xfrm>
            <a:off x="9373680" y="937080"/>
            <a:ext cx="148320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Директор Департамента культуры Владимирской области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</p:txBody>
      </p:sp>
      <p:sp>
        <p:nvSpPr>
          <p:cNvPr id="261" name="CustomShape 10"/>
          <p:cNvSpPr/>
          <p:nvPr/>
        </p:nvSpPr>
        <p:spPr>
          <a:xfrm>
            <a:off x="10737360" y="936360"/>
            <a:ext cx="148320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Заместитель директора Департамента культуры Владимирской области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</p:txBody>
      </p:sp>
      <p:sp>
        <p:nvSpPr>
          <p:cNvPr id="262" name="CustomShape 11"/>
          <p:cNvSpPr/>
          <p:nvPr/>
        </p:nvSpPr>
        <p:spPr>
          <a:xfrm>
            <a:off x="8493840" y="573840"/>
            <a:ext cx="7254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КУРАТОР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63" name="CustomShape 12"/>
          <p:cNvSpPr/>
          <p:nvPr/>
        </p:nvSpPr>
        <p:spPr>
          <a:xfrm>
            <a:off x="8391600" y="738000"/>
            <a:ext cx="93492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Arial"/>
              </a:rPr>
              <a:t>В.А.КУИМОВ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64" name="CustomShape 13"/>
          <p:cNvSpPr/>
          <p:nvPr/>
        </p:nvSpPr>
        <p:spPr>
          <a:xfrm>
            <a:off x="8132040" y="923760"/>
            <a:ext cx="147672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Врио заместителя  Губернатора области</a:t>
            </a:r>
            <a:endParaRPr b="0" lang="ru-RU" sz="800" spc="-1" strike="noStrike">
              <a:latin typeface="Arial"/>
            </a:endParaRPr>
          </a:p>
        </p:txBody>
      </p:sp>
      <p:graphicFrame>
        <p:nvGraphicFramePr>
          <p:cNvPr id="265" name="Table 14"/>
          <p:cNvGraphicFramePr/>
          <p:nvPr/>
        </p:nvGraphicFramePr>
        <p:xfrm>
          <a:off x="92880" y="1580400"/>
          <a:ext cx="12015000" cy="5231160"/>
        </p:xfrm>
        <a:graphic>
          <a:graphicData uri="http://schemas.openxmlformats.org/drawingml/2006/table">
            <a:tbl>
              <a:tblPr/>
              <a:tblGrid>
                <a:gridCol w="399600"/>
                <a:gridCol w="2749320"/>
                <a:gridCol w="601200"/>
                <a:gridCol w="8265240"/>
              </a:tblGrid>
              <a:tr h="548640"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РЕЗУЛЬТАТЫ ПРОЕКТА НА 31.12.2022</a:t>
                      </a:r>
                      <a:endParaRPr b="0" lang="ru-RU" sz="10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05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2022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(факт/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план)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Комментарий (4/4)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</a:tr>
              <a:tr h="411480">
                <a:tc gridSpan="4"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ОЗР: Граждане получают возможность поддержки творческих инициатив, направленных на укрепление российской гражданской идентичности и сохранение духовно-нравственных ценностей народов Российской Федерации 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00988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8.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Организована грантовая поддержка НКО на творческие проекты, направленные на укрепление российской гражданской идентичности на основе духовно-нравственных и культурных ценностей народов Российской Федерации, включая мероприятия, направленные на популяризацию русского языка и литературы, народных художественных промыслов и ремесел  (нарастающим итогом), единиц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15/20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Предусмотрено: 1 500,0 тыс. рублей. Кассовое исполнение: 0 тыс. рублей. Освоено: </a:t>
                      </a:r>
                      <a:r>
                        <a:rPr b="1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0%</a:t>
                      </a: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.  Контрактация не требуется.</a:t>
                      </a:r>
                      <a:endParaRPr b="0" lang="ru-RU" sz="105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05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Утверждение Распоряжения о грантовой поддержке планируется в срок до 31.03.2022;</a:t>
                      </a:r>
                      <a:endParaRPr b="0" lang="ru-RU" sz="105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Прием и регистрация заявок НКО на творческие проекты планируется до 30.04.2022; </a:t>
                      </a:r>
                      <a:endParaRPr b="0" lang="ru-RU" sz="105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Проведение конкурсного отбора состоится до 31.05.2022.</a:t>
                      </a:r>
                      <a:endParaRPr b="0" lang="ru-RU" sz="105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05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05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</a:tr>
              <a:tr h="1210680">
                <a:tc>
                  <a:txBody>
                    <a:bodyPr lIns="90360" rIns="90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9.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Обеспечено участие любительских творческих коллективов учреждений культуры области во Всероссийском Фестивале любительских творческих коллективов с вручением грантов лучшим коллективам  (нарастающим итогом), единиц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3/4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Направление заявок любительских творческих коллективов Владимирской области планируется до 28.02.2022 (первый этап).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</a:tr>
              <a:tr h="10508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10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Организована грантовая поддержка любительских творческих коллективов  (нарастающим итогом), единиц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24/32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Предусмотрено: 4 000,0 тыс. рублей. Кассовое исполнение: 0 тыс. рублей. Освоено: </a:t>
                      </a:r>
                      <a:r>
                        <a:rPr b="1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0%</a:t>
                      </a: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.  Контрактация не требуется</a:t>
                      </a:r>
                      <a:r>
                        <a:rPr b="1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.</a:t>
                      </a:r>
                      <a:endParaRPr b="0" lang="ru-RU" sz="105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05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Подготовлено и утверждено </a:t>
                      </a:r>
                      <a:r>
                        <a:rPr b="1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Распоряжение Департамента культуры от 28.01.2022 № 22 </a:t>
                      </a: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«Об объявлении конкурса на получение грантов на поддержку любительских творческих коллективов в 2022 году».</a:t>
                      </a:r>
                      <a:endParaRPr b="0" lang="ru-RU" sz="105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Сбор заявок </a:t>
                      </a: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от любительских творческих коллектив осуществляется </a:t>
                      </a:r>
                      <a:r>
                        <a:rPr b="1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до </a:t>
                      </a:r>
                      <a:r>
                        <a:rPr b="1" lang="ru-RU" sz="1050" spc="-1" strike="noStrike">
                          <a:solidFill>
                            <a:srgbClr val="0d0d0d"/>
                          </a:solidFill>
                          <a:latin typeface="Roboto"/>
                          <a:ea typeface="Roboto"/>
                        </a:rPr>
                        <a:t>25.02.2022</a:t>
                      </a:r>
                      <a:r>
                        <a:rPr b="0" lang="ru-RU" sz="1050" spc="-1" strike="noStrike">
                          <a:solidFill>
                            <a:srgbClr val="0d0d0d"/>
                          </a:solidFill>
                          <a:latin typeface="Roboto"/>
                          <a:ea typeface="Roboto"/>
                        </a:rPr>
                        <a:t>.</a:t>
                      </a:r>
                      <a:r>
                        <a:rPr b="0" lang="ru-RU" sz="1050" spc="-1" strike="noStrike">
                          <a:solidFill>
                            <a:srgbClr val="ff0000"/>
                          </a:solidFill>
                          <a:latin typeface="Roboto"/>
                          <a:ea typeface="Roboto"/>
                        </a:rPr>
                        <a:t> </a:t>
                      </a: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Проведение заседания конкурсной комиссии планируется на март 2022 года.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" name="Table 1"/>
          <p:cNvGraphicFramePr/>
          <p:nvPr/>
        </p:nvGraphicFramePr>
        <p:xfrm>
          <a:off x="1199880" y="3084120"/>
          <a:ext cx="752040" cy="515880"/>
        </p:xfrm>
        <a:graphic>
          <a:graphicData uri="http://schemas.openxmlformats.org/drawingml/2006/table">
            <a:tbl>
              <a:tblPr/>
              <a:tblGrid>
                <a:gridCol w="752400"/>
              </a:tblGrid>
              <a:tr h="516240">
                <a:tc>
                  <a:tcPr marL="109080" marR="109080">
                    <a:lnL w="56880">
                      <a:solidFill>
                        <a:srgbClr val="ffffff"/>
                      </a:solidFill>
                    </a:lnL>
                    <a:lnR w="56880">
                      <a:solidFill>
                        <a:srgbClr val="ffffff"/>
                      </a:solidFill>
                    </a:lnR>
                    <a:lnT w="56880">
                      <a:solidFill>
                        <a:srgbClr val="ffffff"/>
                      </a:solidFill>
                    </a:lnT>
                    <a:lnB w="5688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67" name="Table 2"/>
          <p:cNvGraphicFramePr/>
          <p:nvPr/>
        </p:nvGraphicFramePr>
        <p:xfrm>
          <a:off x="1199880" y="3490560"/>
          <a:ext cx="735120" cy="515880"/>
        </p:xfrm>
        <a:graphic>
          <a:graphicData uri="http://schemas.openxmlformats.org/drawingml/2006/table">
            <a:tbl>
              <a:tblPr/>
              <a:tblGrid>
                <a:gridCol w="735480"/>
              </a:tblGrid>
              <a:tr h="516240">
                <a:tc>
                  <a:tcPr marL="109080" marR="109080">
                    <a:lnL w="56880">
                      <a:solidFill>
                        <a:srgbClr val="ffffff"/>
                      </a:solidFill>
                    </a:lnL>
                    <a:lnR w="56880">
                      <a:solidFill>
                        <a:srgbClr val="ffffff"/>
                      </a:solidFill>
                    </a:lnR>
                    <a:lnT w="56880">
                      <a:solidFill>
                        <a:srgbClr val="ffffff"/>
                      </a:solidFill>
                    </a:lnT>
                    <a:lnB w="5688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68" name="Table 3"/>
          <p:cNvGraphicFramePr/>
          <p:nvPr/>
        </p:nvGraphicFramePr>
        <p:xfrm>
          <a:off x="1199880" y="4412160"/>
          <a:ext cx="735120" cy="515880"/>
        </p:xfrm>
        <a:graphic>
          <a:graphicData uri="http://schemas.openxmlformats.org/drawingml/2006/table">
            <a:tbl>
              <a:tblPr/>
              <a:tblGrid>
                <a:gridCol w="735480"/>
              </a:tblGrid>
              <a:tr h="516240">
                <a:tc>
                  <a:tcPr marL="109080" marR="109080">
                    <a:lnL w="56880">
                      <a:solidFill>
                        <a:srgbClr val="ffffff"/>
                      </a:solidFill>
                    </a:lnL>
                    <a:lnR w="56880">
                      <a:solidFill>
                        <a:srgbClr val="ffffff"/>
                      </a:solidFill>
                    </a:lnR>
                    <a:lnT w="56880">
                      <a:solidFill>
                        <a:srgbClr val="ffffff"/>
                      </a:solidFill>
                    </a:lnT>
                    <a:lnB w="5688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69" name="Table 4"/>
          <p:cNvGraphicFramePr/>
          <p:nvPr/>
        </p:nvGraphicFramePr>
        <p:xfrm>
          <a:off x="1193040" y="4885200"/>
          <a:ext cx="741240" cy="515880"/>
        </p:xfrm>
        <a:graphic>
          <a:graphicData uri="http://schemas.openxmlformats.org/drawingml/2006/table">
            <a:tbl>
              <a:tblPr/>
              <a:tblGrid>
                <a:gridCol w="741600"/>
              </a:tblGrid>
              <a:tr h="516240">
                <a:tc>
                  <a:tcPr marL="109080" marR="109080">
                    <a:lnL w="56880">
                      <a:solidFill>
                        <a:srgbClr val="ffffff"/>
                      </a:solidFill>
                    </a:lnL>
                    <a:lnR w="56880">
                      <a:solidFill>
                        <a:srgbClr val="ffffff"/>
                      </a:solidFill>
                    </a:lnR>
                    <a:lnT w="56880">
                      <a:solidFill>
                        <a:srgbClr val="ffffff"/>
                      </a:solidFill>
                    </a:lnT>
                    <a:lnB w="5688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70" name="Table 5"/>
          <p:cNvGraphicFramePr/>
          <p:nvPr/>
        </p:nvGraphicFramePr>
        <p:xfrm>
          <a:off x="1193040" y="5303880"/>
          <a:ext cx="741240" cy="515880"/>
        </p:xfrm>
        <a:graphic>
          <a:graphicData uri="http://schemas.openxmlformats.org/drawingml/2006/table">
            <a:tbl>
              <a:tblPr/>
              <a:tblGrid>
                <a:gridCol w="741600"/>
              </a:tblGrid>
              <a:tr h="516240">
                <a:tc>
                  <a:tcPr marL="109080" marR="109080">
                    <a:lnL w="56880">
                      <a:solidFill>
                        <a:srgbClr val="ffffff"/>
                      </a:solidFill>
                    </a:lnL>
                    <a:lnR w="56880">
                      <a:solidFill>
                        <a:srgbClr val="ffffff"/>
                      </a:solidFill>
                    </a:lnR>
                    <a:lnT w="56880">
                      <a:solidFill>
                        <a:srgbClr val="ffffff"/>
                      </a:solidFill>
                    </a:lnT>
                    <a:lnB w="5688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71" name="Group 6"/>
          <p:cNvGrpSpPr/>
          <p:nvPr/>
        </p:nvGrpSpPr>
        <p:grpSpPr>
          <a:xfrm>
            <a:off x="2520" y="1800"/>
            <a:ext cx="12211560" cy="1667880"/>
            <a:chOff x="2520" y="1800"/>
            <a:chExt cx="12211560" cy="1667880"/>
          </a:xfrm>
        </p:grpSpPr>
        <p:pic>
          <p:nvPicPr>
            <p:cNvPr id="272" name="Рисунок 4" descr=""/>
            <p:cNvPicPr/>
            <p:nvPr/>
          </p:nvPicPr>
          <p:blipFill>
            <a:blip r:embed="rId1"/>
            <a:stretch/>
          </p:blipFill>
          <p:spPr>
            <a:xfrm>
              <a:off x="2520" y="1800"/>
              <a:ext cx="3610440" cy="1667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3" name="CustomShape 7"/>
            <p:cNvSpPr/>
            <p:nvPr/>
          </p:nvSpPr>
          <p:spPr>
            <a:xfrm>
              <a:off x="3504960" y="1800"/>
              <a:ext cx="8709120" cy="1667880"/>
            </a:xfrm>
            <a:prstGeom prst="rect">
              <a:avLst/>
            </a:prstGeom>
            <a:solidFill>
              <a:srgbClr val="7c6eb0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4" name="CustomShape 8"/>
          <p:cNvSpPr/>
          <p:nvPr/>
        </p:nvSpPr>
        <p:spPr>
          <a:xfrm>
            <a:off x="4179600" y="263160"/>
            <a:ext cx="8018280" cy="102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Roboto"/>
                <a:ea typeface="Roboto"/>
              </a:rPr>
              <a:t>Проведение областных конкурсных мероприятий среди учащихся образовательных учреждений культуры и искусства Владимирской области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75" name="CustomShape 9"/>
          <p:cNvSpPr/>
          <p:nvPr/>
        </p:nvSpPr>
        <p:spPr>
          <a:xfrm>
            <a:off x="314280" y="1916640"/>
            <a:ext cx="4023360" cy="4187520"/>
          </a:xfrm>
          <a:prstGeom prst="rect">
            <a:avLst/>
          </a:prstGeom>
          <a:solidFill>
            <a:srgbClr val="ffc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Roboto"/>
                <a:ea typeface="Roboto"/>
              </a:rPr>
              <a:t>26 января 2022</a:t>
            </a:r>
            <a:r>
              <a:rPr b="0" lang="ru-RU" sz="1200" spc="-1" strike="noStrike">
                <a:solidFill>
                  <a:srgbClr val="000000"/>
                </a:solidFill>
                <a:latin typeface="Roboto"/>
                <a:ea typeface="Roboto"/>
              </a:rPr>
              <a:t> года в муниципальном бюджетном учреждении дополнительного образования детской школе искусств города Радужного  двадцать третий раз состоялся </a:t>
            </a:r>
            <a:r>
              <a:rPr b="1" lang="ru-RU" sz="1200" spc="-1" strike="noStrike">
                <a:solidFill>
                  <a:srgbClr val="000000"/>
                </a:solidFill>
                <a:latin typeface="Roboto"/>
                <a:ea typeface="Roboto"/>
              </a:rPr>
              <a:t>областной открытый конкурс юных гитаристов «Радужные струны». </a:t>
            </a:r>
            <a:r>
              <a:rPr b="0" lang="ru-RU" sz="1200" spc="-1" strike="noStrike">
                <a:solidFill>
                  <a:srgbClr val="000000"/>
                </a:solidFill>
                <a:latin typeface="Roboto"/>
                <a:ea typeface="Roboto"/>
              </a:rPr>
              <a:t>В конкурсе приняли участие  более тридцати учащихся  детских музыкальных и детских школ искусств г. Владимира и Владимирской области.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Roboto"/>
                <a:ea typeface="Roboto"/>
              </a:rPr>
              <a:t>В течение целого дня, до самого вечера в Детской школе искусств города Радужного  звучали прекрасные   звуки гитары. Юные гитаристы  выступали в  младшей, средней и старшей возрастных категориях, а также в категории «ансамбли» и «педагог-ученик».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Roboto"/>
                <a:ea typeface="Roboto"/>
              </a:rPr>
              <a:t>Все участники конкурса были отмечены дипломами, а победители получили свои заслуженные памятные подарки. </a:t>
            </a:r>
            <a:endParaRPr b="0" lang="ru-RU" sz="1200" spc="-1" strike="noStrike">
              <a:latin typeface="Arial"/>
            </a:endParaRPr>
          </a:p>
        </p:txBody>
      </p:sp>
      <p:grpSp>
        <p:nvGrpSpPr>
          <p:cNvPr id="276" name="Group 10"/>
          <p:cNvGrpSpPr/>
          <p:nvPr/>
        </p:nvGrpSpPr>
        <p:grpSpPr>
          <a:xfrm>
            <a:off x="4532400" y="5840280"/>
            <a:ext cx="7665480" cy="1018440"/>
            <a:chOff x="4532400" y="5840280"/>
            <a:chExt cx="7665480" cy="1018440"/>
          </a:xfrm>
        </p:grpSpPr>
        <p:sp>
          <p:nvSpPr>
            <p:cNvPr id="277" name="CustomShape 11"/>
            <p:cNvSpPr/>
            <p:nvPr/>
          </p:nvSpPr>
          <p:spPr>
            <a:xfrm>
              <a:off x="4532400" y="6106320"/>
              <a:ext cx="7665480" cy="752400"/>
            </a:xfrm>
            <a:prstGeom prst="rect">
              <a:avLst/>
            </a:prstGeom>
            <a:solidFill>
              <a:srgbClr val="7c6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8" name="CustomShape 12"/>
            <p:cNvSpPr/>
            <p:nvPr/>
          </p:nvSpPr>
          <p:spPr>
            <a:xfrm>
              <a:off x="4727520" y="5840280"/>
              <a:ext cx="7470360" cy="2638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79" name="CustomShape 13"/>
          <p:cNvSpPr/>
          <p:nvPr/>
        </p:nvSpPr>
        <p:spPr>
          <a:xfrm>
            <a:off x="4774320" y="1821600"/>
            <a:ext cx="7475760" cy="315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80" name="Picture 2" descr=""/>
          <p:cNvPicPr/>
          <p:nvPr/>
        </p:nvPicPr>
        <p:blipFill>
          <a:blip r:embed="rId2"/>
          <a:stretch/>
        </p:blipFill>
        <p:spPr>
          <a:xfrm>
            <a:off x="5611320" y="2265840"/>
            <a:ext cx="2288160" cy="3230280"/>
          </a:xfrm>
          <a:prstGeom prst="rect">
            <a:avLst/>
          </a:prstGeom>
          <a:ln>
            <a:noFill/>
          </a:ln>
        </p:spPr>
      </p:pic>
      <p:pic>
        <p:nvPicPr>
          <p:cNvPr id="281" name="Picture 4" descr=""/>
          <p:cNvPicPr/>
          <p:nvPr/>
        </p:nvPicPr>
        <p:blipFill>
          <a:blip r:embed="rId3"/>
          <a:stretch/>
        </p:blipFill>
        <p:spPr>
          <a:xfrm>
            <a:off x="7900560" y="2265840"/>
            <a:ext cx="2156760" cy="1617480"/>
          </a:xfrm>
          <a:prstGeom prst="rect">
            <a:avLst/>
          </a:prstGeom>
          <a:ln>
            <a:noFill/>
          </a:ln>
        </p:spPr>
      </p:pic>
      <p:pic>
        <p:nvPicPr>
          <p:cNvPr id="282" name="Picture 6" descr=""/>
          <p:cNvPicPr/>
          <p:nvPr/>
        </p:nvPicPr>
        <p:blipFill>
          <a:blip r:embed="rId4"/>
          <a:srcRect l="9009" t="0" r="468" b="0"/>
          <a:stretch/>
        </p:blipFill>
        <p:spPr>
          <a:xfrm>
            <a:off x="10058400" y="2255760"/>
            <a:ext cx="2159640" cy="1618200"/>
          </a:xfrm>
          <a:prstGeom prst="rect">
            <a:avLst/>
          </a:prstGeom>
          <a:ln>
            <a:noFill/>
          </a:ln>
        </p:spPr>
      </p:pic>
      <p:pic>
        <p:nvPicPr>
          <p:cNvPr id="283" name="Picture 8" descr=""/>
          <p:cNvPicPr/>
          <p:nvPr/>
        </p:nvPicPr>
        <p:blipFill>
          <a:blip r:embed="rId5"/>
          <a:srcRect l="3174" t="0" r="1499" b="0"/>
          <a:stretch/>
        </p:blipFill>
        <p:spPr>
          <a:xfrm>
            <a:off x="7900560" y="3884400"/>
            <a:ext cx="2156760" cy="1618200"/>
          </a:xfrm>
          <a:prstGeom prst="rect">
            <a:avLst/>
          </a:prstGeom>
          <a:ln>
            <a:noFill/>
          </a:ln>
        </p:spPr>
      </p:pic>
      <p:pic>
        <p:nvPicPr>
          <p:cNvPr id="284" name="Picture 10" descr=""/>
          <p:cNvPicPr/>
          <p:nvPr/>
        </p:nvPicPr>
        <p:blipFill>
          <a:blip r:embed="rId6"/>
          <a:srcRect l="9669" t="0" r="1468" b="0"/>
          <a:stretch/>
        </p:blipFill>
        <p:spPr>
          <a:xfrm>
            <a:off x="10046880" y="3875040"/>
            <a:ext cx="2159640" cy="1627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" name="Table 1"/>
          <p:cNvGraphicFramePr/>
          <p:nvPr/>
        </p:nvGraphicFramePr>
        <p:xfrm>
          <a:off x="1199880" y="3084120"/>
          <a:ext cx="752040" cy="515880"/>
        </p:xfrm>
        <a:graphic>
          <a:graphicData uri="http://schemas.openxmlformats.org/drawingml/2006/table">
            <a:tbl>
              <a:tblPr/>
              <a:tblGrid>
                <a:gridCol w="752400"/>
              </a:tblGrid>
              <a:tr h="516240">
                <a:tc>
                  <a:tcPr marL="109080" marR="109080">
                    <a:lnL w="56880">
                      <a:solidFill>
                        <a:srgbClr val="ffffff"/>
                      </a:solidFill>
                    </a:lnL>
                    <a:lnR w="56880">
                      <a:solidFill>
                        <a:srgbClr val="ffffff"/>
                      </a:solidFill>
                    </a:lnR>
                    <a:lnT w="56880">
                      <a:solidFill>
                        <a:srgbClr val="ffffff"/>
                      </a:solidFill>
                    </a:lnT>
                    <a:lnB w="5688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86" name="Table 2"/>
          <p:cNvGraphicFramePr/>
          <p:nvPr/>
        </p:nvGraphicFramePr>
        <p:xfrm>
          <a:off x="1330200" y="3612600"/>
          <a:ext cx="735120" cy="515880"/>
        </p:xfrm>
        <a:graphic>
          <a:graphicData uri="http://schemas.openxmlformats.org/drawingml/2006/table">
            <a:tbl>
              <a:tblPr/>
              <a:tblGrid>
                <a:gridCol w="735480"/>
              </a:tblGrid>
              <a:tr h="516240">
                <a:tc>
                  <a:tcPr marL="109080" marR="109080">
                    <a:lnL w="56880">
                      <a:solidFill>
                        <a:srgbClr val="ffffff"/>
                      </a:solidFill>
                    </a:lnL>
                    <a:lnR w="56880">
                      <a:solidFill>
                        <a:srgbClr val="ffffff"/>
                      </a:solidFill>
                    </a:lnR>
                    <a:lnT w="56880">
                      <a:solidFill>
                        <a:srgbClr val="ffffff"/>
                      </a:solidFill>
                    </a:lnT>
                    <a:lnB w="5688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87" name="Table 3"/>
          <p:cNvGraphicFramePr/>
          <p:nvPr/>
        </p:nvGraphicFramePr>
        <p:xfrm>
          <a:off x="1330200" y="4534200"/>
          <a:ext cx="735120" cy="515880"/>
        </p:xfrm>
        <a:graphic>
          <a:graphicData uri="http://schemas.openxmlformats.org/drawingml/2006/table">
            <a:tbl>
              <a:tblPr/>
              <a:tblGrid>
                <a:gridCol w="735480"/>
              </a:tblGrid>
              <a:tr h="516240">
                <a:tc>
                  <a:tcPr marL="109080" marR="109080">
                    <a:lnL w="56880">
                      <a:solidFill>
                        <a:srgbClr val="ffffff"/>
                      </a:solidFill>
                    </a:lnL>
                    <a:lnR w="56880">
                      <a:solidFill>
                        <a:srgbClr val="ffffff"/>
                      </a:solidFill>
                    </a:lnR>
                    <a:lnT w="56880">
                      <a:solidFill>
                        <a:srgbClr val="ffffff"/>
                      </a:solidFill>
                    </a:lnT>
                    <a:lnB w="5688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88" name="Table 4"/>
          <p:cNvGraphicFramePr/>
          <p:nvPr/>
        </p:nvGraphicFramePr>
        <p:xfrm>
          <a:off x="1323360" y="5007240"/>
          <a:ext cx="741240" cy="515880"/>
        </p:xfrm>
        <a:graphic>
          <a:graphicData uri="http://schemas.openxmlformats.org/drawingml/2006/table">
            <a:tbl>
              <a:tblPr/>
              <a:tblGrid>
                <a:gridCol w="741600"/>
              </a:tblGrid>
              <a:tr h="516240">
                <a:tc>
                  <a:tcPr marL="109080" marR="109080">
                    <a:lnL w="56880">
                      <a:solidFill>
                        <a:srgbClr val="ffffff"/>
                      </a:solidFill>
                    </a:lnL>
                    <a:lnR w="56880">
                      <a:solidFill>
                        <a:srgbClr val="ffffff"/>
                      </a:solidFill>
                    </a:lnR>
                    <a:lnT w="56880">
                      <a:solidFill>
                        <a:srgbClr val="ffffff"/>
                      </a:solidFill>
                    </a:lnT>
                    <a:lnB w="5688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89" name="Table 5"/>
          <p:cNvGraphicFramePr/>
          <p:nvPr/>
        </p:nvGraphicFramePr>
        <p:xfrm>
          <a:off x="1323360" y="5425920"/>
          <a:ext cx="741240" cy="515880"/>
        </p:xfrm>
        <a:graphic>
          <a:graphicData uri="http://schemas.openxmlformats.org/drawingml/2006/table">
            <a:tbl>
              <a:tblPr/>
              <a:tblGrid>
                <a:gridCol w="741600"/>
              </a:tblGrid>
              <a:tr h="516240">
                <a:tc>
                  <a:tcPr marL="109080" marR="109080">
                    <a:lnL w="56880">
                      <a:solidFill>
                        <a:srgbClr val="ffffff"/>
                      </a:solidFill>
                    </a:lnL>
                    <a:lnR w="56880">
                      <a:solidFill>
                        <a:srgbClr val="ffffff"/>
                      </a:solidFill>
                    </a:lnR>
                    <a:lnT w="56880">
                      <a:solidFill>
                        <a:srgbClr val="ffffff"/>
                      </a:solidFill>
                    </a:lnT>
                    <a:lnB w="5688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90" name="Group 6"/>
          <p:cNvGrpSpPr/>
          <p:nvPr/>
        </p:nvGrpSpPr>
        <p:grpSpPr>
          <a:xfrm>
            <a:off x="2520" y="1800"/>
            <a:ext cx="12211560" cy="1667880"/>
            <a:chOff x="2520" y="1800"/>
            <a:chExt cx="12211560" cy="1667880"/>
          </a:xfrm>
        </p:grpSpPr>
        <p:pic>
          <p:nvPicPr>
            <p:cNvPr id="291" name="Рисунок 4" descr=""/>
            <p:cNvPicPr/>
            <p:nvPr/>
          </p:nvPicPr>
          <p:blipFill>
            <a:blip r:embed="rId1"/>
            <a:stretch/>
          </p:blipFill>
          <p:spPr>
            <a:xfrm>
              <a:off x="2520" y="1800"/>
              <a:ext cx="3610440" cy="1667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92" name="CustomShape 7"/>
            <p:cNvSpPr/>
            <p:nvPr/>
          </p:nvSpPr>
          <p:spPr>
            <a:xfrm>
              <a:off x="3504960" y="1800"/>
              <a:ext cx="8709120" cy="1667880"/>
            </a:xfrm>
            <a:prstGeom prst="rect">
              <a:avLst/>
            </a:prstGeom>
            <a:solidFill>
              <a:srgbClr val="7c6eb0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93" name="CustomShape 8"/>
          <p:cNvSpPr/>
          <p:nvPr/>
        </p:nvSpPr>
        <p:spPr>
          <a:xfrm>
            <a:off x="4231800" y="395280"/>
            <a:ext cx="8018280" cy="102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b="1" lang="ru-RU" sz="2000" spc="-1" strike="noStrike">
                <a:solidFill>
                  <a:srgbClr val="ffffff"/>
                </a:solidFill>
                <a:latin typeface="Roboto"/>
                <a:ea typeface="Roboto"/>
              </a:rPr>
              <a:t>Мероприятия с участием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Roboto"/>
                <a:ea typeface="Roboto"/>
              </a:rPr>
              <a:t>Волонтеров культуры Владимирской области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294" name="CustomShape 9"/>
          <p:cNvSpPr/>
          <p:nvPr/>
        </p:nvSpPr>
        <p:spPr>
          <a:xfrm>
            <a:off x="6627960" y="1858680"/>
            <a:ext cx="4825800" cy="1725120"/>
          </a:xfrm>
          <a:prstGeom prst="rect">
            <a:avLst/>
          </a:prstGeom>
          <a:solidFill>
            <a:srgbClr val="ffc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Roboto"/>
                <a:ea typeface="Roboto"/>
              </a:rPr>
              <a:t>25 января </a:t>
            </a:r>
            <a:r>
              <a:rPr b="0" lang="ru-RU" sz="1200" spc="-1" strike="noStrike">
                <a:solidFill>
                  <a:srgbClr val="000000"/>
                </a:solidFill>
                <a:latin typeface="Roboto"/>
                <a:ea typeface="Roboto"/>
              </a:rPr>
              <a:t>во Областной библиотеке для детей и молодежи волонтеры приняли участие в праздничном мероприятии, посвященному </a:t>
            </a:r>
            <a:r>
              <a:rPr b="1" lang="ru-RU" sz="1200" spc="-1" strike="noStrike">
                <a:solidFill>
                  <a:srgbClr val="000000"/>
                </a:solidFill>
                <a:latin typeface="Roboto"/>
                <a:ea typeface="Roboto"/>
              </a:rPr>
              <a:t>Дню российского студенчества</a:t>
            </a:r>
            <a:r>
              <a:rPr b="0" lang="ru-RU" sz="1200" spc="-1" strike="noStrike">
                <a:solidFill>
                  <a:srgbClr val="000000"/>
                </a:solidFill>
                <a:latin typeface="Roboto"/>
                <a:ea typeface="Roboto"/>
              </a:rPr>
              <a:t>.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Roboto"/>
                <a:ea typeface="Roboto"/>
              </a:rPr>
              <a:t>Для добровольцев была проведена лекция на тему «Само-мотивация» от психолога Анастасии Хигер. Также волонтеры приняли участие в интерактивной игре против студентов Владимирского авиамеханического колледжа.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95" name="CustomShape 10"/>
          <p:cNvSpPr/>
          <p:nvPr/>
        </p:nvSpPr>
        <p:spPr>
          <a:xfrm>
            <a:off x="520560" y="1858680"/>
            <a:ext cx="4825800" cy="1725120"/>
          </a:xfrm>
          <a:prstGeom prst="rect">
            <a:avLst/>
          </a:prstGeom>
          <a:solidFill>
            <a:srgbClr val="ffc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Roboto"/>
                <a:ea typeface="Roboto"/>
              </a:rPr>
              <a:t>С 3 по 12 января </a:t>
            </a:r>
            <a:r>
              <a:rPr b="0" lang="ru-RU" sz="1200" spc="-1" strike="noStrike">
                <a:solidFill>
                  <a:srgbClr val="000000"/>
                </a:solidFill>
                <a:latin typeface="Roboto"/>
                <a:ea typeface="Roboto"/>
              </a:rPr>
              <a:t>совместно с Владимирской региональной общественной организацией «Палата защиты прав пациентов» был реализован проект </a:t>
            </a:r>
            <a:r>
              <a:rPr b="1" lang="ru-RU" sz="1200" spc="-1" strike="noStrike">
                <a:solidFill>
                  <a:srgbClr val="000000"/>
                </a:solidFill>
                <a:latin typeface="Roboto"/>
                <a:ea typeface="Roboto"/>
              </a:rPr>
              <a:t>«Праздник приходит домой»</a:t>
            </a:r>
            <a:r>
              <a:rPr b="0" lang="ru-RU" sz="1200" spc="-1" strike="noStrike">
                <a:solidFill>
                  <a:srgbClr val="000000"/>
                </a:solidFill>
                <a:latin typeface="Roboto"/>
                <a:ea typeface="Roboto"/>
              </a:rPr>
              <a:t>. Добровольцы в роли деда Мороза и Снегурочки смогли поздравить более 40 детей с ограниченными возможностями здоровья с наступившим Новым годом.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296" name="Picture 2" descr=""/>
          <p:cNvPicPr/>
          <p:nvPr/>
        </p:nvPicPr>
        <p:blipFill>
          <a:blip r:embed="rId2"/>
          <a:stretch/>
        </p:blipFill>
        <p:spPr>
          <a:xfrm>
            <a:off x="2284920" y="3772800"/>
            <a:ext cx="1557360" cy="1589760"/>
          </a:xfrm>
          <a:prstGeom prst="rect">
            <a:avLst/>
          </a:prstGeom>
          <a:ln>
            <a:noFill/>
          </a:ln>
        </p:spPr>
      </p:pic>
      <p:pic>
        <p:nvPicPr>
          <p:cNvPr id="297" name="Picture 4" descr=""/>
          <p:cNvPicPr/>
          <p:nvPr/>
        </p:nvPicPr>
        <p:blipFill>
          <a:blip r:embed="rId3"/>
          <a:srcRect l="11674" t="0" r="-668" b="0"/>
          <a:stretch/>
        </p:blipFill>
        <p:spPr>
          <a:xfrm>
            <a:off x="3836160" y="3894840"/>
            <a:ext cx="1775880" cy="2660760"/>
          </a:xfrm>
          <a:prstGeom prst="rect">
            <a:avLst/>
          </a:prstGeom>
          <a:ln>
            <a:noFill/>
          </a:ln>
        </p:spPr>
      </p:pic>
      <p:pic>
        <p:nvPicPr>
          <p:cNvPr id="298" name="Picture 6" descr=""/>
          <p:cNvPicPr/>
          <p:nvPr/>
        </p:nvPicPr>
        <p:blipFill>
          <a:blip r:embed="rId4"/>
          <a:srcRect l="12088" t="-176" r="6967" b="-552"/>
          <a:stretch/>
        </p:blipFill>
        <p:spPr>
          <a:xfrm>
            <a:off x="2282400" y="5328000"/>
            <a:ext cx="1547280" cy="1443960"/>
          </a:xfrm>
          <a:prstGeom prst="rect">
            <a:avLst/>
          </a:prstGeom>
          <a:ln>
            <a:noFill/>
          </a:ln>
        </p:spPr>
      </p:pic>
      <p:pic>
        <p:nvPicPr>
          <p:cNvPr id="299" name="Picture 8" descr=""/>
          <p:cNvPicPr/>
          <p:nvPr/>
        </p:nvPicPr>
        <p:blipFill>
          <a:blip r:embed="rId5"/>
          <a:srcRect l="5143" t="0" r="6388" b="0"/>
          <a:stretch/>
        </p:blipFill>
        <p:spPr>
          <a:xfrm>
            <a:off x="518760" y="3894840"/>
            <a:ext cx="1765080" cy="2660760"/>
          </a:xfrm>
          <a:prstGeom prst="rect">
            <a:avLst/>
          </a:prstGeom>
          <a:ln>
            <a:noFill/>
          </a:ln>
        </p:spPr>
      </p:pic>
      <p:pic>
        <p:nvPicPr>
          <p:cNvPr id="300" name="Picture 12" descr=""/>
          <p:cNvPicPr/>
          <p:nvPr/>
        </p:nvPicPr>
        <p:blipFill>
          <a:blip r:embed="rId6"/>
          <a:stretch/>
        </p:blipFill>
        <p:spPr>
          <a:xfrm>
            <a:off x="9945000" y="3774600"/>
            <a:ext cx="2034000" cy="1356120"/>
          </a:xfrm>
          <a:prstGeom prst="rect">
            <a:avLst/>
          </a:prstGeom>
          <a:ln>
            <a:noFill/>
          </a:ln>
        </p:spPr>
      </p:pic>
      <p:pic>
        <p:nvPicPr>
          <p:cNvPr id="301" name="Picture 14" descr=""/>
          <p:cNvPicPr/>
          <p:nvPr/>
        </p:nvPicPr>
        <p:blipFill>
          <a:blip r:embed="rId7"/>
          <a:srcRect l="2726" t="0" r="0" b="0"/>
          <a:stretch/>
        </p:blipFill>
        <p:spPr>
          <a:xfrm>
            <a:off x="6264360" y="5131800"/>
            <a:ext cx="2043720" cy="1473120"/>
          </a:xfrm>
          <a:prstGeom prst="rect">
            <a:avLst/>
          </a:prstGeom>
          <a:ln>
            <a:noFill/>
          </a:ln>
        </p:spPr>
      </p:pic>
      <p:pic>
        <p:nvPicPr>
          <p:cNvPr id="302" name="Picture 18" descr=""/>
          <p:cNvPicPr/>
          <p:nvPr/>
        </p:nvPicPr>
        <p:blipFill>
          <a:blip r:embed="rId8"/>
          <a:srcRect l="0" t="0" r="3019" b="0"/>
          <a:stretch/>
        </p:blipFill>
        <p:spPr>
          <a:xfrm>
            <a:off x="9945000" y="5129640"/>
            <a:ext cx="2034000" cy="1474920"/>
          </a:xfrm>
          <a:prstGeom prst="rect">
            <a:avLst/>
          </a:prstGeom>
          <a:ln>
            <a:noFill/>
          </a:ln>
        </p:spPr>
      </p:pic>
      <p:pic>
        <p:nvPicPr>
          <p:cNvPr id="303" name="Picture 20" descr=""/>
          <p:cNvPicPr/>
          <p:nvPr/>
        </p:nvPicPr>
        <p:blipFill>
          <a:blip r:embed="rId9"/>
          <a:stretch/>
        </p:blipFill>
        <p:spPr>
          <a:xfrm>
            <a:off x="6276960" y="3776760"/>
            <a:ext cx="2031120" cy="1353960"/>
          </a:xfrm>
          <a:prstGeom prst="rect">
            <a:avLst/>
          </a:prstGeom>
          <a:ln>
            <a:noFill/>
          </a:ln>
        </p:spPr>
      </p:pic>
      <p:pic>
        <p:nvPicPr>
          <p:cNvPr id="304" name="Picture 22" descr=""/>
          <p:cNvPicPr/>
          <p:nvPr/>
        </p:nvPicPr>
        <p:blipFill>
          <a:blip r:embed="rId10"/>
          <a:srcRect l="4292" t="632" r="9535" b="-632"/>
          <a:stretch/>
        </p:blipFill>
        <p:spPr>
          <a:xfrm>
            <a:off x="8309160" y="3776040"/>
            <a:ext cx="1634760" cy="2846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5" name="Table 1"/>
          <p:cNvGraphicFramePr/>
          <p:nvPr/>
        </p:nvGraphicFramePr>
        <p:xfrm>
          <a:off x="4224960" y="185760"/>
          <a:ext cx="4020480" cy="536400"/>
        </p:xfrm>
        <a:graphic>
          <a:graphicData uri="http://schemas.openxmlformats.org/drawingml/2006/table">
            <a:tbl>
              <a:tblPr/>
              <a:tblGrid>
                <a:gridCol w="1627560"/>
                <a:gridCol w="2393280"/>
              </a:tblGrid>
              <a:tr h="53676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Финансирование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 </a:t>
                      </a: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730,0 </a:t>
                      </a:r>
                      <a:r>
                        <a:rPr b="0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тыс. рублей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06" name="CustomShape 2"/>
          <p:cNvSpPr/>
          <p:nvPr/>
        </p:nvSpPr>
        <p:spPr>
          <a:xfrm>
            <a:off x="4348080" y="573840"/>
            <a:ext cx="3557520" cy="900360"/>
          </a:xfrm>
          <a:prstGeom prst="roundRect">
            <a:avLst>
              <a:gd name="adj" fmla="val 16667"/>
            </a:avLst>
          </a:prstGeom>
          <a:solidFill>
            <a:srgbClr val="7c6eb0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На 01.02.2022 кассовое исполнение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0,0 </a:t>
            </a: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тыс. рублей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                                     </a:t>
            </a: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(0%)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07" name="CustomShape 3"/>
          <p:cNvSpPr/>
          <p:nvPr/>
        </p:nvSpPr>
        <p:spPr>
          <a:xfrm>
            <a:off x="9544320" y="605160"/>
            <a:ext cx="116892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РУКОВОДИТЕЛЬ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08" name="CustomShape 4"/>
          <p:cNvSpPr/>
          <p:nvPr/>
        </p:nvSpPr>
        <p:spPr>
          <a:xfrm>
            <a:off x="9471240" y="757440"/>
            <a:ext cx="130212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А.М.БИРЮКОВА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09" name="CustomShape 5"/>
          <p:cNvSpPr/>
          <p:nvPr/>
        </p:nvSpPr>
        <p:spPr>
          <a:xfrm>
            <a:off x="9837720" y="129240"/>
            <a:ext cx="454320" cy="438120"/>
          </a:xfrm>
          <a:prstGeom prst="ellipse">
            <a:avLst/>
          </a:prstGeom>
          <a:blipFill rotWithShape="0">
            <a:blip r:embed="rId1"/>
            <a:stretch>
              <a:fillRect/>
            </a:stretch>
          </a:blipFill>
          <a:ln w="3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CustomShape 6"/>
          <p:cNvSpPr/>
          <p:nvPr/>
        </p:nvSpPr>
        <p:spPr>
          <a:xfrm>
            <a:off x="10859040" y="595440"/>
            <a:ext cx="128016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АДМИНИСТРАТОР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11" name="CustomShape 7"/>
          <p:cNvSpPr/>
          <p:nvPr/>
        </p:nvSpPr>
        <p:spPr>
          <a:xfrm>
            <a:off x="10779480" y="757440"/>
            <a:ext cx="130212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О.В.ДЕМИНА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12" name="CustomShape 8"/>
          <p:cNvSpPr/>
          <p:nvPr/>
        </p:nvSpPr>
        <p:spPr>
          <a:xfrm>
            <a:off x="11199240" y="138960"/>
            <a:ext cx="454320" cy="44640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63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CustomShape 9"/>
          <p:cNvSpPr/>
          <p:nvPr/>
        </p:nvSpPr>
        <p:spPr>
          <a:xfrm>
            <a:off x="9421200" y="912600"/>
            <a:ext cx="148428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Директор Департамента культуры Владимирской области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</p:txBody>
      </p:sp>
      <p:sp>
        <p:nvSpPr>
          <p:cNvPr id="314" name="CustomShape 10"/>
          <p:cNvSpPr/>
          <p:nvPr/>
        </p:nvSpPr>
        <p:spPr>
          <a:xfrm>
            <a:off x="10737360" y="936360"/>
            <a:ext cx="148428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Заместитель директора Департамента культуры Владимирской области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</p:txBody>
      </p:sp>
      <p:pic>
        <p:nvPicPr>
          <p:cNvPr id="315" name="Рисунок 2" descr=""/>
          <p:cNvPicPr/>
          <p:nvPr/>
        </p:nvPicPr>
        <p:blipFill>
          <a:blip r:embed="rId3"/>
          <a:stretch/>
        </p:blipFill>
        <p:spPr>
          <a:xfrm>
            <a:off x="232560" y="16200"/>
            <a:ext cx="3611520" cy="1668960"/>
          </a:xfrm>
          <a:prstGeom prst="rect">
            <a:avLst/>
          </a:prstGeom>
          <a:ln>
            <a:noFill/>
          </a:ln>
        </p:spPr>
      </p:pic>
      <p:graphicFrame>
        <p:nvGraphicFramePr>
          <p:cNvPr id="316" name="Table 11"/>
          <p:cNvGraphicFramePr/>
          <p:nvPr/>
        </p:nvGraphicFramePr>
        <p:xfrm>
          <a:off x="227520" y="2068920"/>
          <a:ext cx="11760840" cy="3335400"/>
        </p:xfrm>
        <a:graphic>
          <a:graphicData uri="http://schemas.openxmlformats.org/drawingml/2006/table">
            <a:tbl>
              <a:tblPr/>
              <a:tblGrid>
                <a:gridCol w="355680"/>
                <a:gridCol w="3612960"/>
                <a:gridCol w="900000"/>
                <a:gridCol w="537120"/>
                <a:gridCol w="536760"/>
                <a:gridCol w="537120"/>
                <a:gridCol w="536760"/>
                <a:gridCol w="556200"/>
                <a:gridCol w="546480"/>
                <a:gridCol w="546840"/>
                <a:gridCol w="575280"/>
                <a:gridCol w="536760"/>
                <a:gridCol w="594720"/>
                <a:gridCol w="546480"/>
                <a:gridCol w="842040"/>
              </a:tblGrid>
              <a:tr h="365760">
                <a:tc gridSpan="2" rowSpan="2">
                  <a:txBody>
                    <a:bodyPr lIns="90720" rIns="9072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ЦЕЛЕВЫЕ ПОКАЗАТЕЛИ ПРОЕКТА НА 31.12.2021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 hMerge="1" rowSpan="1"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Базовое значение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 gridSpan="11"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План / Факт (прогноз*) 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2022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</a:tr>
              <a:tr h="955800">
                <a:tc vMerge="1" gridSpan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01.02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01.03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01.04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01.05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01.06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89280" rIns="892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01.07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89280" marR="892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89280" rIns="892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01.08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89280" marR="892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89280" rIns="892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01.09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89280" marR="892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01.10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01.11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01.12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</a:tr>
              <a:tr h="396360">
                <a:tc gridSpan="15">
                  <a:txBody>
                    <a:bodyPr lIns="90720" rIns="907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ОЗР: Граждане получают дополнительные возможности для творческого развития и самореализации в современных учреждениях культуры, а также более широкий доступ к культурным ценностям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806760"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1.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Количество выставочных проектов, снабженных цифровыми гидами в формате дополненной реальности (нарастающим итогом), ед.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3/3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3/3*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3/3*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3/3*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3/3*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3/3*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3/3*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3/3*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3/3*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4/4*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4/4*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</a:tr>
              <a:tr h="811080"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2.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Количество онлайн-трансляций мероприятий, размещаемых на портале «Культура.РФ», ед.*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*в т.ч. региональные онлайн - трансляции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356/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356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364/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364*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372/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372*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380/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380*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388/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388*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396/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396*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404/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404*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412/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412*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420/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420*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428/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428*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436/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436*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444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17" name="CustomShape 12"/>
          <p:cNvSpPr/>
          <p:nvPr/>
        </p:nvSpPr>
        <p:spPr>
          <a:xfrm>
            <a:off x="8493840" y="573840"/>
            <a:ext cx="7254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КУРАТОР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18" name="CustomShape 13"/>
          <p:cNvSpPr/>
          <p:nvPr/>
        </p:nvSpPr>
        <p:spPr>
          <a:xfrm>
            <a:off x="8391600" y="738000"/>
            <a:ext cx="93492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Arial"/>
              </a:rPr>
              <a:t>В.А.КУИМОВ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19" name="CustomShape 14"/>
          <p:cNvSpPr/>
          <p:nvPr/>
        </p:nvSpPr>
        <p:spPr>
          <a:xfrm>
            <a:off x="8132040" y="923760"/>
            <a:ext cx="147672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Врио заместителя  Губернатора области</a:t>
            </a:r>
            <a:endParaRPr b="0" lang="ru-RU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0" name="Table 1"/>
          <p:cNvGraphicFramePr/>
          <p:nvPr/>
        </p:nvGraphicFramePr>
        <p:xfrm>
          <a:off x="4224960" y="185760"/>
          <a:ext cx="4020480" cy="536400"/>
        </p:xfrm>
        <a:graphic>
          <a:graphicData uri="http://schemas.openxmlformats.org/drawingml/2006/table">
            <a:tbl>
              <a:tblPr/>
              <a:tblGrid>
                <a:gridCol w="1627560"/>
                <a:gridCol w="2393280"/>
              </a:tblGrid>
              <a:tr h="53676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Финансирование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 </a:t>
                      </a: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730,0 </a:t>
                      </a:r>
                      <a:r>
                        <a:rPr b="0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тыс. рублей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21" name="CustomShape 2"/>
          <p:cNvSpPr/>
          <p:nvPr/>
        </p:nvSpPr>
        <p:spPr>
          <a:xfrm>
            <a:off x="4348080" y="573840"/>
            <a:ext cx="3557520" cy="900360"/>
          </a:xfrm>
          <a:prstGeom prst="roundRect">
            <a:avLst>
              <a:gd name="adj" fmla="val 16667"/>
            </a:avLst>
          </a:prstGeom>
          <a:solidFill>
            <a:srgbClr val="7c6eb0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На 01.02.2022 кассовое исполнение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                  </a:t>
            </a:r>
            <a:r>
              <a:rPr b="1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0,0 </a:t>
            </a: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тыс. рублей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                                     </a:t>
            </a: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(0%)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9544320" y="605160"/>
            <a:ext cx="116892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РУКОВОДИТЕЛЬ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23" name="CustomShape 4"/>
          <p:cNvSpPr/>
          <p:nvPr/>
        </p:nvSpPr>
        <p:spPr>
          <a:xfrm>
            <a:off x="9471240" y="757440"/>
            <a:ext cx="130212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А.М.БИРЮКОВА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24" name="CustomShape 5"/>
          <p:cNvSpPr/>
          <p:nvPr/>
        </p:nvSpPr>
        <p:spPr>
          <a:xfrm>
            <a:off x="9837720" y="129240"/>
            <a:ext cx="454320" cy="438120"/>
          </a:xfrm>
          <a:prstGeom prst="ellipse">
            <a:avLst/>
          </a:prstGeom>
          <a:blipFill rotWithShape="0">
            <a:blip r:embed="rId1"/>
            <a:stretch>
              <a:fillRect/>
            </a:stretch>
          </a:blipFill>
          <a:ln w="3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CustomShape 6"/>
          <p:cNvSpPr/>
          <p:nvPr/>
        </p:nvSpPr>
        <p:spPr>
          <a:xfrm>
            <a:off x="10859040" y="595440"/>
            <a:ext cx="128016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АДМИНИСТРАТОР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26" name="CustomShape 7"/>
          <p:cNvSpPr/>
          <p:nvPr/>
        </p:nvSpPr>
        <p:spPr>
          <a:xfrm>
            <a:off x="10779480" y="757440"/>
            <a:ext cx="130212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О.В.ДЕМИНА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27" name="CustomShape 8"/>
          <p:cNvSpPr/>
          <p:nvPr/>
        </p:nvSpPr>
        <p:spPr>
          <a:xfrm>
            <a:off x="11199240" y="138960"/>
            <a:ext cx="454320" cy="44640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63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CustomShape 9"/>
          <p:cNvSpPr/>
          <p:nvPr/>
        </p:nvSpPr>
        <p:spPr>
          <a:xfrm>
            <a:off x="9421200" y="912600"/>
            <a:ext cx="148428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Директор Департамента культуры Владимирской области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</p:txBody>
      </p:sp>
      <p:sp>
        <p:nvSpPr>
          <p:cNvPr id="329" name="CustomShape 10"/>
          <p:cNvSpPr/>
          <p:nvPr/>
        </p:nvSpPr>
        <p:spPr>
          <a:xfrm>
            <a:off x="10737360" y="936360"/>
            <a:ext cx="148428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Заместитель директора Департамента культуры Владимирской области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</p:txBody>
      </p:sp>
      <p:pic>
        <p:nvPicPr>
          <p:cNvPr id="330" name="Рисунок 2" descr=""/>
          <p:cNvPicPr/>
          <p:nvPr/>
        </p:nvPicPr>
        <p:blipFill>
          <a:blip r:embed="rId3"/>
          <a:stretch/>
        </p:blipFill>
        <p:spPr>
          <a:xfrm>
            <a:off x="232560" y="16200"/>
            <a:ext cx="3611520" cy="1668960"/>
          </a:xfrm>
          <a:prstGeom prst="rect">
            <a:avLst/>
          </a:prstGeom>
          <a:ln>
            <a:noFill/>
          </a:ln>
        </p:spPr>
      </p:pic>
      <p:sp>
        <p:nvSpPr>
          <p:cNvPr id="331" name="CustomShape 11"/>
          <p:cNvSpPr/>
          <p:nvPr/>
        </p:nvSpPr>
        <p:spPr>
          <a:xfrm>
            <a:off x="8493840" y="573840"/>
            <a:ext cx="7254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КУРАТОР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32" name="CustomShape 12"/>
          <p:cNvSpPr/>
          <p:nvPr/>
        </p:nvSpPr>
        <p:spPr>
          <a:xfrm>
            <a:off x="8391600" y="738000"/>
            <a:ext cx="93492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Arial"/>
              </a:rPr>
              <a:t>В.А.КУИМОВ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33" name="CustomShape 13"/>
          <p:cNvSpPr/>
          <p:nvPr/>
        </p:nvSpPr>
        <p:spPr>
          <a:xfrm>
            <a:off x="8132040" y="923760"/>
            <a:ext cx="147672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Врио заместителя  Губернатора области</a:t>
            </a:r>
            <a:endParaRPr b="0" lang="ru-RU" sz="800" spc="-1" strike="noStrike">
              <a:latin typeface="Arial"/>
            </a:endParaRPr>
          </a:p>
        </p:txBody>
      </p:sp>
      <p:graphicFrame>
        <p:nvGraphicFramePr>
          <p:cNvPr id="334" name="Table 14"/>
          <p:cNvGraphicFramePr/>
          <p:nvPr/>
        </p:nvGraphicFramePr>
        <p:xfrm>
          <a:off x="232560" y="2157840"/>
          <a:ext cx="11727360" cy="2618640"/>
        </p:xfrm>
        <a:graphic>
          <a:graphicData uri="http://schemas.openxmlformats.org/drawingml/2006/table">
            <a:tbl>
              <a:tblPr/>
              <a:tblGrid>
                <a:gridCol w="371520"/>
                <a:gridCol w="1886040"/>
                <a:gridCol w="1010160"/>
                <a:gridCol w="8460000"/>
              </a:tblGrid>
              <a:tr h="594000"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РЕЗУЛЬТАТЫ ПРОЕКТА 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НА 31.12.2022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25200">
                      <a:solidFill>
                        <a:srgbClr val="55308d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2022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(факт/ план)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2520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Комментарий (1/3)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25200">
                      <a:solidFill>
                        <a:srgbClr val="55308d"/>
                      </a:solidFill>
                    </a:lnB>
                    <a:noFill/>
                  </a:tcPr>
                </a:tc>
              </a:tr>
              <a:tr h="426600">
                <a:tc gridSpan="4"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ОЗР: Граждане получают дополнительные возможности для творческого развития и самореализации в современных учреждениях культуры, а также более широкий доступ к культурным ценностям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25200">
                      <a:solidFill>
                        <a:srgbClr val="55308d"/>
                      </a:solidFill>
                    </a:lnT>
                    <a:lnB w="25200">
                      <a:solidFill>
                        <a:srgbClr val="55308d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59840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2520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Проведены федеральные онлайн - трансляции мероприятий, размещаемые на портале «Культура.РФ» (нарастающим итогом), единиц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2520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3/4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2520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В 2022 году запланировано проведение 1-ой федеральной онлайн-трансляции, размещаемой на портале «Культура.РФ». Подача заявок на её проведение предусмотрена до 30.09.2022, проведение - до 30.11.2022.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Сбор заявок на проведение федеральных онлайн-трансляций мероприятий, запланированных к проведению с 14 марта по 31 июля 2022 года, будет открыт в период с 6 февраля по 25 февраля 2022 в соответствии с письмом Министерства культуры Российской Федерации №41-01.1-39-ОЯ от 31.01.2022.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Департаментом культуры сделана рассылка в подведомственные учреждения культуры о возможности подачи заявок на проведение федеральных онлайн-трансляций знаковых мероприятий (исх. №ДК-01/12-381 от 03.02.2022). 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2520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Рисунок 2" descr=""/>
          <p:cNvPicPr/>
          <p:nvPr/>
        </p:nvPicPr>
        <p:blipFill>
          <a:blip r:embed="rId1"/>
          <a:stretch/>
        </p:blipFill>
        <p:spPr>
          <a:xfrm>
            <a:off x="239760" y="16200"/>
            <a:ext cx="3261600" cy="1446840"/>
          </a:xfrm>
          <a:prstGeom prst="rect">
            <a:avLst/>
          </a:prstGeom>
          <a:ln>
            <a:noFill/>
          </a:ln>
        </p:spPr>
      </p:pic>
      <p:graphicFrame>
        <p:nvGraphicFramePr>
          <p:cNvPr id="336" name="Table 1"/>
          <p:cNvGraphicFramePr/>
          <p:nvPr/>
        </p:nvGraphicFramePr>
        <p:xfrm>
          <a:off x="4224960" y="185760"/>
          <a:ext cx="4020480" cy="536400"/>
        </p:xfrm>
        <a:graphic>
          <a:graphicData uri="http://schemas.openxmlformats.org/drawingml/2006/table">
            <a:tbl>
              <a:tblPr/>
              <a:tblGrid>
                <a:gridCol w="1627560"/>
                <a:gridCol w="2393280"/>
              </a:tblGrid>
              <a:tr h="53676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Финансирование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 </a:t>
                      </a: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730,0 </a:t>
                      </a:r>
                      <a:r>
                        <a:rPr b="0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тыс. рублей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37" name="Table 2"/>
          <p:cNvGraphicFramePr/>
          <p:nvPr/>
        </p:nvGraphicFramePr>
        <p:xfrm>
          <a:off x="239760" y="1973160"/>
          <a:ext cx="11636280" cy="3854520"/>
        </p:xfrm>
        <a:graphic>
          <a:graphicData uri="http://schemas.openxmlformats.org/drawingml/2006/table">
            <a:tbl>
              <a:tblPr/>
              <a:tblGrid>
                <a:gridCol w="370080"/>
                <a:gridCol w="1803960"/>
                <a:gridCol w="1069200"/>
                <a:gridCol w="8393400"/>
              </a:tblGrid>
              <a:tr h="581040"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РЕЗУЛЬТАТЫ ПРОЕКТА 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НА 31.12.2022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25200">
                      <a:solidFill>
                        <a:srgbClr val="55308d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2022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(факт/ план)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2520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Комментарий (2/3)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25200">
                      <a:solidFill>
                        <a:srgbClr val="55308d"/>
                      </a:solidFill>
                    </a:lnB>
                    <a:noFill/>
                  </a:tcPr>
                </a:tc>
              </a:tr>
              <a:tr h="417960">
                <a:tc gridSpan="4"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ОЗР: Граждане получают дополнительные возможности для творческого развития и самореализации в современных учреждениях культуры, а также более широкий доступ к культурным ценностям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25200">
                      <a:solidFill>
                        <a:srgbClr val="55308d"/>
                      </a:solidFill>
                    </a:lnT>
                    <a:lnB w="25200">
                      <a:solidFill>
                        <a:srgbClr val="55308d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85588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2520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Проведены региональные онлайн-трансляции мероприятий, размещаемые на портале «Культура.РФ», нарастающим итогом, единиц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2520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353/440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2520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Предусмотрено 430,0 тыс.рублей. Кассовое исполнение: 0,0 тыс.рублей. Освоено: 0%. Контрактация —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0%.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Arial"/>
                        </a:rPr>
                        <a:t>В 2022 году запланировано приобретение 1 комплекта оборудования для проведения онлайн трансляций знаковых мероприятий в ГАУК ВО «Владимирский академический областной драматический театр» (заключено соглашение). Осуществляется процесс заключения договоров  по процедуре единственного поставщика. Поставка и оплата оборудования будут произведены в срок до 28.02.2022. 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В январе 2022 года проведено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16  региональных онлайн-трансляций, </a:t>
                      </a: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размещаемых на портале «Культура.РФ»: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-  ГАУК ВО «Владимирский академический областной драматический театр» - 5;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-  ГАУК ВО «Владимирский областной театр кукол» - 2;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-  ГАУК ВО «Центр классической музыки» - 3;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-  ГАУК ВО «Областной дворец культуры и искусства г.Владимира» - 2;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-  ГБУК ВО «Владимирская областная универсальная научная библиотека им. М.Горького» - 1;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-  ГБУК ВО  «Владимирская областная библиотека для детей и молодежи» (корпус 2) - 1;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-  Центральная детская библиотека имени С.М. Голицына МБУК «ЦБС г.Коврова»  - 1;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-  Библиотека семейного чтения имени Ю.Н.Синицына  МБУК «ЦБС г.Коврова» - 1.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2520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38" name="CustomShape 3"/>
          <p:cNvSpPr/>
          <p:nvPr/>
        </p:nvSpPr>
        <p:spPr>
          <a:xfrm>
            <a:off x="9475200" y="594360"/>
            <a:ext cx="116892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РУКОВОДИТЕЛЬ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39" name="CustomShape 4"/>
          <p:cNvSpPr/>
          <p:nvPr/>
        </p:nvSpPr>
        <p:spPr>
          <a:xfrm>
            <a:off x="9402840" y="741960"/>
            <a:ext cx="130212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А.М.БИРЮКОВА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40" name="CustomShape 5"/>
          <p:cNvSpPr/>
          <p:nvPr/>
        </p:nvSpPr>
        <p:spPr>
          <a:xfrm>
            <a:off x="9862560" y="154080"/>
            <a:ext cx="431640" cy="43560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3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CustomShape 6"/>
          <p:cNvSpPr/>
          <p:nvPr/>
        </p:nvSpPr>
        <p:spPr>
          <a:xfrm>
            <a:off x="10859760" y="545400"/>
            <a:ext cx="128016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АДМИНИСТРАТОР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42" name="CustomShape 7"/>
          <p:cNvSpPr/>
          <p:nvPr/>
        </p:nvSpPr>
        <p:spPr>
          <a:xfrm>
            <a:off x="10795320" y="702720"/>
            <a:ext cx="130212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О.В.ДЕМИНА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43" name="CustomShape 8"/>
          <p:cNvSpPr/>
          <p:nvPr/>
        </p:nvSpPr>
        <p:spPr>
          <a:xfrm>
            <a:off x="11199240" y="138960"/>
            <a:ext cx="454320" cy="44640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 w="63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CustomShape 9"/>
          <p:cNvSpPr/>
          <p:nvPr/>
        </p:nvSpPr>
        <p:spPr>
          <a:xfrm>
            <a:off x="9366840" y="887040"/>
            <a:ext cx="148428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Директор Департамента культуры Владимирской области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</p:txBody>
      </p:sp>
      <p:sp>
        <p:nvSpPr>
          <p:cNvPr id="345" name="CustomShape 10"/>
          <p:cNvSpPr/>
          <p:nvPr/>
        </p:nvSpPr>
        <p:spPr>
          <a:xfrm>
            <a:off x="10710000" y="880200"/>
            <a:ext cx="148428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Заместитель директора Департамента культуры Владимирской области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</p:txBody>
      </p:sp>
      <p:sp>
        <p:nvSpPr>
          <p:cNvPr id="346" name="CustomShape 11"/>
          <p:cNvSpPr/>
          <p:nvPr/>
        </p:nvSpPr>
        <p:spPr>
          <a:xfrm>
            <a:off x="239760" y="6589800"/>
            <a:ext cx="4338000" cy="19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CustomShape 12"/>
          <p:cNvSpPr/>
          <p:nvPr/>
        </p:nvSpPr>
        <p:spPr>
          <a:xfrm>
            <a:off x="8493840" y="573840"/>
            <a:ext cx="7254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КУРАТОР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48" name="CustomShape 13"/>
          <p:cNvSpPr/>
          <p:nvPr/>
        </p:nvSpPr>
        <p:spPr>
          <a:xfrm>
            <a:off x="8391600" y="738000"/>
            <a:ext cx="93492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Arial"/>
              </a:rPr>
              <a:t>В.А.КУИМОВ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49" name="CustomShape 14"/>
          <p:cNvSpPr/>
          <p:nvPr/>
        </p:nvSpPr>
        <p:spPr>
          <a:xfrm>
            <a:off x="8132040" y="923760"/>
            <a:ext cx="147672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Врио заместителя  Губернатора области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350" name="CustomShape 15"/>
          <p:cNvSpPr/>
          <p:nvPr/>
        </p:nvSpPr>
        <p:spPr>
          <a:xfrm>
            <a:off x="4192200" y="545400"/>
            <a:ext cx="3557520" cy="900360"/>
          </a:xfrm>
          <a:prstGeom prst="roundRect">
            <a:avLst>
              <a:gd name="adj" fmla="val 16667"/>
            </a:avLst>
          </a:prstGeom>
          <a:solidFill>
            <a:srgbClr val="7c6eb0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На 01.02.2022 кассовое исполнение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                  </a:t>
            </a:r>
            <a:r>
              <a:rPr b="1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0,0 </a:t>
            </a: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тыс. рублей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                                     </a:t>
            </a: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(0%)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2" descr=""/>
          <p:cNvPicPr/>
          <p:nvPr/>
        </p:nvPicPr>
        <p:blipFill>
          <a:blip r:embed="rId1"/>
          <a:stretch/>
        </p:blipFill>
        <p:spPr>
          <a:xfrm>
            <a:off x="2160" y="2160"/>
            <a:ext cx="1835640" cy="186120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2770200" y="715680"/>
            <a:ext cx="940356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7c6eb0"/>
                </a:solidFill>
                <a:latin typeface="Roboto"/>
                <a:ea typeface="Roboto"/>
              </a:rPr>
              <a:t>СОБЫТИЯ ЗА ЯНВАРЬ 2022 ГОДА </a:t>
            </a: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90" name="Table 2"/>
          <p:cNvGraphicFramePr/>
          <p:nvPr/>
        </p:nvGraphicFramePr>
        <p:xfrm>
          <a:off x="1638720" y="4059000"/>
          <a:ext cx="9851400" cy="946800"/>
        </p:xfrm>
        <a:graphic>
          <a:graphicData uri="http://schemas.openxmlformats.org/drawingml/2006/table">
            <a:tbl>
              <a:tblPr/>
              <a:tblGrid>
                <a:gridCol w="486720"/>
                <a:gridCol w="9365040"/>
              </a:tblGrid>
              <a:tr h="429120">
                <a:tc>
                  <a:tcPr marL="90000" marR="90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5688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РП «Цифровая культура»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18040">
                <a:tc>
                  <a:tcPr marL="90000" marR="90000">
                    <a:lnL w="12240">
                      <a:solidFill>
                        <a:srgbClr val="ffffff"/>
                      </a:solidFill>
                    </a:lnL>
                    <a:lnR w="56880">
                      <a:solidFill>
                        <a:srgbClr val="ffffff"/>
                      </a:solidFill>
                    </a:lnR>
                    <a:lnT w="56880">
                      <a:solidFill>
                        <a:srgbClr val="ffffff"/>
                      </a:solidFill>
                    </a:lnT>
                    <a:lnB w="56880">
                      <a:solidFill>
                        <a:srgbClr val="ffffff"/>
                      </a:solidFill>
                    </a:lnB>
                    <a:solidFill>
                      <a:srgbClr val="7c6eb0">
                        <a:alpha val="92000"/>
                      </a:srgbClr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ГБУК ВО «Гороховецкий историко-архитектурный музей» принял участие в отборе Министерства культуры РФ на создание мультимедиа-гида с дополненной реальностью на платформе «Артефакт»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0" marR="90000">
                    <a:lnL w="5688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1" name="Table 3"/>
          <p:cNvGraphicFramePr/>
          <p:nvPr/>
        </p:nvGraphicFramePr>
        <p:xfrm>
          <a:off x="1647360" y="1645200"/>
          <a:ext cx="9851400" cy="1982880"/>
        </p:xfrm>
        <a:graphic>
          <a:graphicData uri="http://schemas.openxmlformats.org/drawingml/2006/table">
            <a:tbl>
              <a:tblPr/>
              <a:tblGrid>
                <a:gridCol w="486720"/>
                <a:gridCol w="9365040"/>
              </a:tblGrid>
              <a:tr h="429120">
                <a:tc>
                  <a:tcPr marL="90000" marR="90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5688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РП «Культурная среда»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18040">
                <a:tc>
                  <a:tcPr marL="90000" marR="90000">
                    <a:lnL w="12240">
                      <a:solidFill>
                        <a:srgbClr val="ffffff"/>
                      </a:solidFill>
                    </a:lnL>
                    <a:lnR w="56880">
                      <a:solidFill>
                        <a:srgbClr val="ffffff"/>
                      </a:solidFill>
                    </a:lnR>
                    <a:lnT w="56880">
                      <a:solidFill>
                        <a:srgbClr val="ffffff"/>
                      </a:solidFill>
                    </a:lnT>
                    <a:lnB w="56880">
                      <a:solidFill>
                        <a:srgbClr val="ffffff"/>
                      </a:solidFill>
                    </a:lnB>
                    <a:solidFill>
                      <a:srgbClr val="7c6eb0">
                        <a:alpha val="92000"/>
                      </a:srgbClr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"Равняйся на первых": в селе Иваново Ковровского района Владимирской области открылась новая модельная библиотека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0" marR="90000">
                    <a:lnL w="5688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18040">
                <a:tc>
                  <a:tcPr marL="90000" marR="90000">
                    <a:lnL w="12240">
                      <a:solidFill>
                        <a:srgbClr val="ffffff"/>
                      </a:solidFill>
                    </a:lnL>
                    <a:lnR w="56880">
                      <a:solidFill>
                        <a:srgbClr val="ffffff"/>
                      </a:solidFill>
                    </a:lnR>
                    <a:lnT w="56880">
                      <a:solidFill>
                        <a:srgbClr val="ffffff"/>
                      </a:solidFill>
                    </a:lnT>
                    <a:lnB w="56880">
                      <a:solidFill>
                        <a:srgbClr val="ffffff"/>
                      </a:solidFill>
                    </a:lnB>
                    <a:solidFill>
                      <a:srgbClr val="7c6eb0">
                        <a:alpha val="92000"/>
                      </a:srgbClr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latin typeface="Roboto"/>
                        </a:rPr>
                        <a:t>В Юрьев-Польском районе в новогодних мероприятиях, организованных с помощью автоклуба, приняли участие более 4 тысяч жителей территории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0" marR="90000">
                    <a:lnL w="5688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18040">
                <a:tc>
                  <a:tcPr marL="90000" marR="90000">
                    <a:lnL w="12240">
                      <a:solidFill>
                        <a:srgbClr val="ffffff"/>
                      </a:solidFill>
                    </a:lnL>
                    <a:lnR w="56880">
                      <a:solidFill>
                        <a:srgbClr val="ffffff"/>
                      </a:solidFill>
                    </a:lnR>
                    <a:lnT w="56880">
                      <a:solidFill>
                        <a:srgbClr val="ffffff"/>
                      </a:solidFill>
                    </a:lnT>
                    <a:lnB w="56880">
                      <a:solidFill>
                        <a:srgbClr val="ffffff"/>
                      </a:solidFill>
                    </a:lnB>
                    <a:solidFill>
                      <a:srgbClr val="7c6eb0">
                        <a:alpha val="92000"/>
                      </a:srgbClr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latin typeface="Roboto"/>
                        </a:rPr>
                        <a:t>Нацпроект "Культура" в действии: во Владимирской области обновлённый сельский ДК в Порецком подарил новые возможности жителям всех возрастов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0" marR="90000">
                    <a:lnL w="5688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1" name="Table 1"/>
          <p:cNvGraphicFramePr/>
          <p:nvPr/>
        </p:nvGraphicFramePr>
        <p:xfrm>
          <a:off x="4224960" y="185760"/>
          <a:ext cx="4020480" cy="536400"/>
        </p:xfrm>
        <a:graphic>
          <a:graphicData uri="http://schemas.openxmlformats.org/drawingml/2006/table">
            <a:tbl>
              <a:tblPr/>
              <a:tblGrid>
                <a:gridCol w="1627560"/>
                <a:gridCol w="2393280"/>
              </a:tblGrid>
              <a:tr h="53676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Финансирование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 </a:t>
                      </a: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730,0 </a:t>
                      </a:r>
                      <a:r>
                        <a:rPr b="0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тыс. рублей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52" name="CustomShape 2"/>
          <p:cNvSpPr/>
          <p:nvPr/>
        </p:nvSpPr>
        <p:spPr>
          <a:xfrm>
            <a:off x="4235760" y="572760"/>
            <a:ext cx="3557520" cy="900360"/>
          </a:xfrm>
          <a:prstGeom prst="roundRect">
            <a:avLst>
              <a:gd name="adj" fmla="val 16667"/>
            </a:avLst>
          </a:prstGeom>
          <a:solidFill>
            <a:srgbClr val="7c6eb0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На 01.02.2022 кассовое исполнение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                  </a:t>
            </a:r>
            <a:r>
              <a:rPr b="1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0,0 </a:t>
            </a: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тыс. рублей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                                     </a:t>
            </a: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(0%)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53" name="CustomShape 3"/>
          <p:cNvSpPr/>
          <p:nvPr/>
        </p:nvSpPr>
        <p:spPr>
          <a:xfrm>
            <a:off x="9544320" y="605160"/>
            <a:ext cx="116892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РУКОВОДИТЕЛЬ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54" name="CustomShape 4"/>
          <p:cNvSpPr/>
          <p:nvPr/>
        </p:nvSpPr>
        <p:spPr>
          <a:xfrm>
            <a:off x="9471240" y="757440"/>
            <a:ext cx="130212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А.М.БИРЮКОВА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55" name="CustomShape 5"/>
          <p:cNvSpPr/>
          <p:nvPr/>
        </p:nvSpPr>
        <p:spPr>
          <a:xfrm>
            <a:off x="9837720" y="129240"/>
            <a:ext cx="454320" cy="438120"/>
          </a:xfrm>
          <a:prstGeom prst="ellipse">
            <a:avLst/>
          </a:prstGeom>
          <a:blipFill rotWithShape="0">
            <a:blip r:embed="rId1"/>
            <a:stretch>
              <a:fillRect/>
            </a:stretch>
          </a:blipFill>
          <a:ln w="3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CustomShape 6"/>
          <p:cNvSpPr/>
          <p:nvPr/>
        </p:nvSpPr>
        <p:spPr>
          <a:xfrm>
            <a:off x="10859040" y="595440"/>
            <a:ext cx="128016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АДМИНИСТРАТОР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57" name="CustomShape 7"/>
          <p:cNvSpPr/>
          <p:nvPr/>
        </p:nvSpPr>
        <p:spPr>
          <a:xfrm>
            <a:off x="10779480" y="757440"/>
            <a:ext cx="130212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О.В.ДЕМИНА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58" name="CustomShape 8"/>
          <p:cNvSpPr/>
          <p:nvPr/>
        </p:nvSpPr>
        <p:spPr>
          <a:xfrm>
            <a:off x="11199240" y="138960"/>
            <a:ext cx="454320" cy="44640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63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9"/>
          <p:cNvSpPr/>
          <p:nvPr/>
        </p:nvSpPr>
        <p:spPr>
          <a:xfrm>
            <a:off x="9421200" y="912600"/>
            <a:ext cx="148428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Директор Департамента культуры Владимирской области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</p:txBody>
      </p:sp>
      <p:sp>
        <p:nvSpPr>
          <p:cNvPr id="360" name="CustomShape 10"/>
          <p:cNvSpPr/>
          <p:nvPr/>
        </p:nvSpPr>
        <p:spPr>
          <a:xfrm>
            <a:off x="10737360" y="936360"/>
            <a:ext cx="148428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Заместитель директора Департамента культуры Владимирской области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</p:txBody>
      </p:sp>
      <p:pic>
        <p:nvPicPr>
          <p:cNvPr id="361" name="Рисунок 2" descr=""/>
          <p:cNvPicPr/>
          <p:nvPr/>
        </p:nvPicPr>
        <p:blipFill>
          <a:blip r:embed="rId3"/>
          <a:stretch/>
        </p:blipFill>
        <p:spPr>
          <a:xfrm>
            <a:off x="232560" y="16200"/>
            <a:ext cx="3611520" cy="1668960"/>
          </a:xfrm>
          <a:prstGeom prst="rect">
            <a:avLst/>
          </a:prstGeom>
          <a:ln>
            <a:noFill/>
          </a:ln>
        </p:spPr>
      </p:pic>
      <p:sp>
        <p:nvSpPr>
          <p:cNvPr id="362" name="CustomShape 11"/>
          <p:cNvSpPr/>
          <p:nvPr/>
        </p:nvSpPr>
        <p:spPr>
          <a:xfrm>
            <a:off x="8493840" y="573840"/>
            <a:ext cx="7254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КУРАТОР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63" name="CustomShape 12"/>
          <p:cNvSpPr/>
          <p:nvPr/>
        </p:nvSpPr>
        <p:spPr>
          <a:xfrm>
            <a:off x="8391600" y="738000"/>
            <a:ext cx="93492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Arial"/>
              </a:rPr>
              <a:t>В.А.КУИМОВ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64" name="CustomShape 13"/>
          <p:cNvSpPr/>
          <p:nvPr/>
        </p:nvSpPr>
        <p:spPr>
          <a:xfrm>
            <a:off x="8132040" y="923760"/>
            <a:ext cx="147672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Врио заместителя  Губернатора области</a:t>
            </a:r>
            <a:endParaRPr b="0" lang="ru-RU" sz="800" spc="-1" strike="noStrike">
              <a:latin typeface="Arial"/>
            </a:endParaRPr>
          </a:p>
        </p:txBody>
      </p:sp>
      <p:graphicFrame>
        <p:nvGraphicFramePr>
          <p:cNvPr id="365" name="Table 14"/>
          <p:cNvGraphicFramePr/>
          <p:nvPr/>
        </p:nvGraphicFramePr>
        <p:xfrm>
          <a:off x="232560" y="1790640"/>
          <a:ext cx="11613240" cy="4551840"/>
        </p:xfrm>
        <a:graphic>
          <a:graphicData uri="http://schemas.openxmlformats.org/drawingml/2006/table">
            <a:tbl>
              <a:tblPr/>
              <a:tblGrid>
                <a:gridCol w="298080"/>
                <a:gridCol w="2040840"/>
                <a:gridCol w="963360"/>
                <a:gridCol w="8311320"/>
              </a:tblGrid>
              <a:tr h="761400"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РЕЗУЛЬТАТЫ ПРОЕКТА НА 31.12.2021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25200">
                      <a:solidFill>
                        <a:srgbClr val="55308d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2021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(факт/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план)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2520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Комментарий (3/3)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25200">
                      <a:solidFill>
                        <a:srgbClr val="55308d"/>
                      </a:solidFill>
                    </a:lnB>
                    <a:noFill/>
                  </a:tcPr>
                </a:tc>
              </a:tr>
              <a:tr h="426600">
                <a:tc gridSpan="4"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ОЗР: Граждане получают дополнительные возможности для творческого развития и самореализации в современных учреждениях культуры, а также более широкий доступ к культурным ценностям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25200">
                      <a:solidFill>
                        <a:srgbClr val="55308d"/>
                      </a:solidFill>
                    </a:lnT>
                    <a:lnB w="25200">
                      <a:solidFill>
                        <a:srgbClr val="55308d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43100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25200">
                      <a:solidFill>
                        <a:srgbClr val="55308d"/>
                      </a:solidFill>
                    </a:lnT>
                    <a:lnB w="2520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Созданы мультимедиа-гиды по музеям и выставочным проектам с применением технологии дополненной реальности (нарастающим итогом), единиц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25200">
                      <a:solidFill>
                        <a:srgbClr val="55308d"/>
                      </a:solidFill>
                    </a:lnT>
                    <a:lnB w="2520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3/4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25200">
                      <a:solidFill>
                        <a:srgbClr val="55308d"/>
                      </a:solidFill>
                    </a:lnT>
                    <a:lnB w="2520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Предусмотрено 300,0 тыс.рублей. Кассовое исполнение: 0,0 тыс.рублей. Освоено: 0%. Контрактация —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0%.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Arial"/>
                        </a:rPr>
                        <a:t>В 2022 году запланировано создание 1 </a:t>
                      </a: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мультимедиа-гида в ГБУК ВО «Муромский историко-художественный музей» по экспозициям «Русское и западноевропейское искусство XVI - н.XX вв.» (заключено соглашение). </a:t>
                      </a: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Arial"/>
                        </a:rPr>
                        <a:t>Осуществляется процесс заключения договоров  по процедуре единственного поставщика. Поставка и оплата будут произведены в срок до 31.08.2022. 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25200">
                      <a:solidFill>
                        <a:srgbClr val="55308d"/>
                      </a:solidFill>
                    </a:lnT>
                    <a:lnB w="25200">
                      <a:solidFill>
                        <a:srgbClr val="55308d"/>
                      </a:solidFill>
                    </a:lnB>
                    <a:noFill/>
                  </a:tcPr>
                </a:tc>
              </a:tr>
              <a:tr h="193320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DejaVu Sans"/>
                        </a:rPr>
                        <a:t>4.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2520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DejaVu Sans"/>
                        </a:rPr>
                        <a:t>Созданы виртуальные концертные залы на площадках организаций культуры, в том числе в домах культуры, библиотеках, музеях, для трансляции знаковых культурных мероприятий (количество залов нарастающим итогом).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2520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DejaVu Sans"/>
                        </a:rPr>
                        <a:t>2/2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2520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Финансирование результата в 2022 году не предусмотрено в соответствии с дополнительным соглашением от 28.01.2021 №054-17-2020-103/2.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Создано 2 виртуальных концертных зала (без учета базового значения в соответствии с дополнительным соглашением от 14.12.2021 №054-2019-A30029-1/3 и данными Министерства культуры РФ) в 2020 году на базе МБУ ДО «Детская школа искусств им. М.А. Балакирева» г. Гусь-Хрустальный и МБУ «Дом культуры г. Покров». 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Создание ВКЗ в 2022 году не запланировано.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2520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66" name="CustomShape 15"/>
          <p:cNvSpPr/>
          <p:nvPr/>
        </p:nvSpPr>
        <p:spPr>
          <a:xfrm>
            <a:off x="254520" y="6509160"/>
            <a:ext cx="3877560" cy="25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Roboto"/>
                <a:ea typeface="Roboto"/>
              </a:rPr>
              <a:t>ОМСу, участвующие в реализации проекта, отсутствуют</a:t>
            </a:r>
            <a:endParaRPr b="0" lang="ru-RU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7" name="Table 1"/>
          <p:cNvGraphicFramePr/>
          <p:nvPr/>
        </p:nvGraphicFramePr>
        <p:xfrm>
          <a:off x="1396080" y="2356200"/>
          <a:ext cx="752040" cy="516240"/>
        </p:xfrm>
        <a:graphic>
          <a:graphicData uri="http://schemas.openxmlformats.org/drawingml/2006/table">
            <a:tbl>
              <a:tblPr/>
              <a:tblGrid>
                <a:gridCol w="752400"/>
              </a:tblGrid>
              <a:tr h="516600">
                <a:tc>
                  <a:tcPr marL="109080" marR="109080">
                    <a:lnL w="56880">
                      <a:solidFill>
                        <a:srgbClr val="ffffff"/>
                      </a:solidFill>
                    </a:lnL>
                    <a:lnR w="56880">
                      <a:solidFill>
                        <a:srgbClr val="ffffff"/>
                      </a:solidFill>
                    </a:lnR>
                    <a:lnT w="56880">
                      <a:solidFill>
                        <a:srgbClr val="ffffff"/>
                      </a:solidFill>
                    </a:lnT>
                    <a:lnB w="5688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68" name="Group 2"/>
          <p:cNvGrpSpPr/>
          <p:nvPr/>
        </p:nvGrpSpPr>
        <p:grpSpPr>
          <a:xfrm>
            <a:off x="2520" y="720"/>
            <a:ext cx="12200400" cy="1669680"/>
            <a:chOff x="2520" y="720"/>
            <a:chExt cx="12200400" cy="1669680"/>
          </a:xfrm>
        </p:grpSpPr>
        <p:pic>
          <p:nvPicPr>
            <p:cNvPr id="369" name="Рисунок 4" descr=""/>
            <p:cNvPicPr/>
            <p:nvPr/>
          </p:nvPicPr>
          <p:blipFill>
            <a:blip r:embed="rId1"/>
            <a:stretch/>
          </p:blipFill>
          <p:spPr>
            <a:xfrm>
              <a:off x="2520" y="720"/>
              <a:ext cx="3620520" cy="1669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70" name="CustomShape 3"/>
            <p:cNvSpPr/>
            <p:nvPr/>
          </p:nvSpPr>
          <p:spPr>
            <a:xfrm>
              <a:off x="3513600" y="720"/>
              <a:ext cx="8689320" cy="1669680"/>
            </a:xfrm>
            <a:prstGeom prst="rect">
              <a:avLst/>
            </a:prstGeom>
            <a:solidFill>
              <a:srgbClr val="7c6eb0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71" name="CustomShape 4"/>
          <p:cNvSpPr/>
          <p:nvPr/>
        </p:nvSpPr>
        <p:spPr>
          <a:xfrm>
            <a:off x="3975480" y="374040"/>
            <a:ext cx="8110440" cy="65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Roboto"/>
                <a:ea typeface="Roboto"/>
              </a:rPr>
              <a:t>ГБУК ВО «Гороховецкий историко-архитектурный музей» подана заявка на создание мультимедиа-гида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72" name="CustomShape 5"/>
          <p:cNvSpPr/>
          <p:nvPr/>
        </p:nvSpPr>
        <p:spPr>
          <a:xfrm>
            <a:off x="6308280" y="1811880"/>
            <a:ext cx="5880960" cy="311040"/>
          </a:xfrm>
          <a:prstGeom prst="rect">
            <a:avLst/>
          </a:prstGeom>
          <a:solidFill>
            <a:srgbClr val="ffc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73" name="Group 6"/>
          <p:cNvGrpSpPr/>
          <p:nvPr/>
        </p:nvGrpSpPr>
        <p:grpSpPr>
          <a:xfrm>
            <a:off x="5986440" y="6064200"/>
            <a:ext cx="6216840" cy="794160"/>
            <a:chOff x="5986440" y="6064200"/>
            <a:chExt cx="6216840" cy="794160"/>
          </a:xfrm>
        </p:grpSpPr>
        <p:sp>
          <p:nvSpPr>
            <p:cNvPr id="374" name="CustomShape 7"/>
            <p:cNvSpPr/>
            <p:nvPr/>
          </p:nvSpPr>
          <p:spPr>
            <a:xfrm>
              <a:off x="5986440" y="6328440"/>
              <a:ext cx="6208200" cy="529920"/>
            </a:xfrm>
            <a:prstGeom prst="rect">
              <a:avLst/>
            </a:prstGeom>
            <a:solidFill>
              <a:srgbClr val="7c6eb0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5" name="CustomShape 8"/>
            <p:cNvSpPr/>
            <p:nvPr/>
          </p:nvSpPr>
          <p:spPr>
            <a:xfrm>
              <a:off x="6153480" y="6064200"/>
              <a:ext cx="6049800" cy="259200"/>
            </a:xfrm>
            <a:prstGeom prst="rect">
              <a:avLst/>
            </a:prstGeom>
            <a:solidFill>
              <a:srgbClr val="ffc000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376" name="Рисунок 6" descr=""/>
          <p:cNvPicPr/>
          <p:nvPr/>
        </p:nvPicPr>
        <p:blipFill>
          <a:blip r:embed="rId2"/>
          <a:srcRect l="0" t="0" r="16057" b="0"/>
          <a:stretch/>
        </p:blipFill>
        <p:spPr>
          <a:xfrm>
            <a:off x="7856280" y="2127600"/>
            <a:ext cx="4346640" cy="3935520"/>
          </a:xfrm>
          <a:prstGeom prst="rect">
            <a:avLst/>
          </a:prstGeom>
          <a:ln>
            <a:noFill/>
          </a:ln>
        </p:spPr>
      </p:pic>
      <p:pic>
        <p:nvPicPr>
          <p:cNvPr id="377" name="Рисунок 7" descr=""/>
          <p:cNvPicPr/>
          <p:nvPr/>
        </p:nvPicPr>
        <p:blipFill>
          <a:blip r:embed="rId3"/>
          <a:srcRect l="0" t="0" r="20196" b="0"/>
          <a:stretch/>
        </p:blipFill>
        <p:spPr>
          <a:xfrm>
            <a:off x="488880" y="2127600"/>
            <a:ext cx="6355800" cy="3935520"/>
          </a:xfrm>
          <a:prstGeom prst="rect">
            <a:avLst/>
          </a:prstGeom>
          <a:ln>
            <a:noFill/>
          </a:ln>
        </p:spPr>
      </p:pic>
      <p:sp>
        <p:nvSpPr>
          <p:cNvPr id="378" name="CustomShape 9"/>
          <p:cNvSpPr/>
          <p:nvPr/>
        </p:nvSpPr>
        <p:spPr>
          <a:xfrm>
            <a:off x="5415480" y="2127600"/>
            <a:ext cx="2859480" cy="3935520"/>
          </a:xfrm>
          <a:prstGeom prst="rect">
            <a:avLst/>
          </a:prstGeom>
          <a:solidFill>
            <a:srgbClr val="ffc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Roboto"/>
                <a:ea typeface="Roboto"/>
              </a:rPr>
              <a:t>ГБУК ВО «Гороховецкий историко-архитектурный музей» в рамках реализации Федерального проекта «Цифровая культура» Национального проекта «Культура» принял участие в отборе Министерства культуры РФ на создание мультимедиа-гида с дополненной реальностью на платформе «Артефакт» для </a:t>
            </a:r>
            <a:r>
              <a:rPr b="1" lang="ru-RU" sz="1400" spc="-1" strike="noStrike">
                <a:solidFill>
                  <a:srgbClr val="000000"/>
                </a:solidFill>
                <a:latin typeface="Roboto"/>
                <a:ea typeface="Roboto"/>
              </a:rPr>
              <a:t>Археологической экспозиции «Гороховец в истории России. Наследие поколений» </a:t>
            </a:r>
            <a:r>
              <a:rPr b="0" lang="ru-RU" sz="1400" spc="-1" strike="noStrike">
                <a:solidFill>
                  <a:srgbClr val="000000"/>
                </a:solidFill>
                <a:latin typeface="Roboto"/>
                <a:ea typeface="Roboto"/>
              </a:rPr>
              <a:t>ОКН «Дом Канонникова».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2" descr=""/>
          <p:cNvPicPr/>
          <p:nvPr/>
        </p:nvPicPr>
        <p:blipFill>
          <a:blip r:embed="rId1"/>
          <a:stretch/>
        </p:blipFill>
        <p:spPr>
          <a:xfrm>
            <a:off x="2160" y="2160"/>
            <a:ext cx="1835640" cy="186120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2770200" y="715680"/>
            <a:ext cx="940356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7c6eb0"/>
                </a:solidFill>
                <a:latin typeface="Roboto"/>
                <a:ea typeface="Roboto"/>
              </a:rPr>
              <a:t>СОБЫТИЯ ЗА ЯНВАРЬ 2022 ГОДА </a:t>
            </a: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94" name="Table 2"/>
          <p:cNvGraphicFramePr/>
          <p:nvPr/>
        </p:nvGraphicFramePr>
        <p:xfrm>
          <a:off x="1689120" y="1564560"/>
          <a:ext cx="9851400" cy="4173480"/>
        </p:xfrm>
        <a:graphic>
          <a:graphicData uri="http://schemas.openxmlformats.org/drawingml/2006/table">
            <a:tbl>
              <a:tblPr/>
              <a:tblGrid>
                <a:gridCol w="486720"/>
                <a:gridCol w="9365040"/>
              </a:tblGrid>
              <a:tr h="304920">
                <a:tc>
                  <a:tcPr marL="90000" marR="90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5688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РП «Творческие люди»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31160">
                <a:tc>
                  <a:tcPr marL="90000" marR="90000">
                    <a:lnL w="12240">
                      <a:solidFill>
                        <a:srgbClr val="ffffff"/>
                      </a:solidFill>
                    </a:lnL>
                    <a:lnR w="56880">
                      <a:solidFill>
                        <a:srgbClr val="ffffff"/>
                      </a:solidFill>
                    </a:lnR>
                    <a:lnT w="56880">
                      <a:solidFill>
                        <a:srgbClr val="ffffff"/>
                      </a:solidFill>
                    </a:lnT>
                    <a:lnB w="56880">
                      <a:solidFill>
                        <a:srgbClr val="ffffff"/>
                      </a:solidFill>
                    </a:lnB>
                    <a:solidFill>
                      <a:srgbClr val="7c6eb0">
                        <a:alpha val="92000"/>
                      </a:srgbClr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В январе опубликовано Распоряжение Департамента культуры Владимирской области об утверждении Плана областных конкурсных мероприятий в рамках реализации национального проекта «Культура» для обучающихся ДШИ на 2022 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0" marR="90000">
                    <a:lnL w="5688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31160">
                <a:tc>
                  <a:tcPr marL="90000" marR="90000">
                    <a:lnL w="12240">
                      <a:solidFill>
                        <a:srgbClr val="ffffff"/>
                      </a:solidFill>
                    </a:lnL>
                    <a:lnR w="56880">
                      <a:solidFill>
                        <a:srgbClr val="ffffff"/>
                      </a:solidFill>
                    </a:lnR>
                    <a:lnT w="56880">
                      <a:solidFill>
                        <a:srgbClr val="ffffff"/>
                      </a:solidFill>
                    </a:lnT>
                    <a:lnB w="56880">
                      <a:solidFill>
                        <a:srgbClr val="ffffff"/>
                      </a:solidFill>
                    </a:lnB>
                    <a:solidFill>
                      <a:srgbClr val="7c6eb0">
                        <a:alpha val="92000"/>
                      </a:srgbClr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26  января 2022 года в муниципальном бюджетном учреждении дополнительного образования детской школе искусств города Радужного состоялся областной открытый конкурс юных гитаристов «Радужные струны».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0" marR="90000">
                    <a:lnL w="5688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370520">
                <a:tc>
                  <a:tcPr marL="90000" marR="90000">
                    <a:lnL w="12240">
                      <a:solidFill>
                        <a:srgbClr val="ffffff"/>
                      </a:solidFill>
                    </a:lnL>
                    <a:lnR w="56880">
                      <a:solidFill>
                        <a:srgbClr val="ffffff"/>
                      </a:solidFill>
                    </a:lnR>
                    <a:lnT w="56880">
                      <a:solidFill>
                        <a:srgbClr val="ffffff"/>
                      </a:solidFill>
                    </a:lnT>
                    <a:lnB w="56880">
                      <a:solidFill>
                        <a:srgbClr val="ffffff"/>
                      </a:solidFill>
                    </a:lnB>
                    <a:solidFill>
                      <a:srgbClr val="7c6eb0">
                        <a:alpha val="92000"/>
                      </a:srgbClr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d0d0d"/>
                          </a:solidFill>
                          <a:latin typeface="Roboto"/>
                          <a:ea typeface="Roboto"/>
                        </a:rPr>
                        <a:t>В январе подготовлено и утверждено Распоряжение Департамента культуры об объявлении конкурса на получение грантов на поддержку любительских творческих коллективов в 2022 году. Сбор заявок от любительских творческих коллектив осуществляется до 25.02.2022. Гранты являются формой государственной поддержки творческих проектов, направленных на поддержку и сохранение традиционной народной культуры и исполнительских искусств. Исполнителями проекта выступают муниципальные учреждения культуры.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0" marR="90000">
                    <a:lnL w="5688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18040">
                <a:tc>
                  <a:tcPr marL="90000" marR="90000">
                    <a:lnL w="12240">
                      <a:solidFill>
                        <a:srgbClr val="ffffff"/>
                      </a:solidFill>
                    </a:lnL>
                    <a:lnR w="56880">
                      <a:solidFill>
                        <a:srgbClr val="ffffff"/>
                      </a:solidFill>
                    </a:lnR>
                    <a:lnT w="56880">
                      <a:solidFill>
                        <a:srgbClr val="ffffff"/>
                      </a:solidFill>
                    </a:lnT>
                    <a:lnB w="56880">
                      <a:solidFill>
                        <a:srgbClr val="ffffff"/>
                      </a:solidFill>
                    </a:lnB>
                    <a:solidFill>
                      <a:srgbClr val="7c6eb0">
                        <a:alpha val="92000"/>
                      </a:srgbClr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С 3 по 12 января совместно с Владимирской региональной общественной организацией «Палата защиты прав пациентов» был реализован проект «Праздник приходит домой».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0" marR="90000">
                    <a:lnL w="5688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18040">
                <a:tc>
                  <a:tcPr marL="90000" marR="90000">
                    <a:lnL w="12240">
                      <a:solidFill>
                        <a:srgbClr val="ffffff"/>
                      </a:solidFill>
                    </a:lnL>
                    <a:lnR w="56880">
                      <a:solidFill>
                        <a:srgbClr val="ffffff"/>
                      </a:solidFill>
                    </a:lnR>
                    <a:lnT w="56880">
                      <a:solidFill>
                        <a:srgbClr val="ffffff"/>
                      </a:solidFill>
                    </a:lnT>
                    <a:lnB w="56880">
                      <a:solidFill>
                        <a:srgbClr val="ffffff"/>
                      </a:solidFill>
                    </a:lnB>
                    <a:solidFill>
                      <a:srgbClr val="7c6eb0">
                        <a:alpha val="92000"/>
                      </a:srgbClr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25 января в Областной библиотеке для детей и молодежи отметили День российского студенчества и провели «Креативную сессию».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0" marR="90000">
                    <a:lnL w="5688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Table 1"/>
          <p:cNvGraphicFramePr/>
          <p:nvPr/>
        </p:nvGraphicFramePr>
        <p:xfrm>
          <a:off x="4141800" y="146880"/>
          <a:ext cx="4220640" cy="517320"/>
        </p:xfrm>
        <a:graphic>
          <a:graphicData uri="http://schemas.openxmlformats.org/drawingml/2006/table">
            <a:tbl>
              <a:tblPr/>
              <a:tblGrid>
                <a:gridCol w="1616040"/>
                <a:gridCol w="228240"/>
                <a:gridCol w="2376720"/>
              </a:tblGrid>
              <a:tr h="517680">
                <a:tc>
                  <a:txBody>
                    <a:bodyPr lIns="90360" rIns="90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Финансирование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0360" marR="90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cPr marL="90360" marR="90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163 308,96 </a:t>
                      </a:r>
                      <a:r>
                        <a:rPr b="1" lang="ru-RU" sz="12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тыс. рублей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360" marR="90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6" name="Рисунок 2" descr=""/>
          <p:cNvPicPr/>
          <p:nvPr/>
        </p:nvPicPr>
        <p:blipFill>
          <a:blip r:embed="rId1"/>
          <a:stretch/>
        </p:blipFill>
        <p:spPr>
          <a:xfrm>
            <a:off x="227520" y="15120"/>
            <a:ext cx="3604320" cy="1661760"/>
          </a:xfrm>
          <a:prstGeom prst="rect">
            <a:avLst/>
          </a:prstGeom>
          <a:ln>
            <a:noFill/>
          </a:ln>
        </p:spPr>
      </p:pic>
      <p:graphicFrame>
        <p:nvGraphicFramePr>
          <p:cNvPr id="97" name="Table 2"/>
          <p:cNvGraphicFramePr/>
          <p:nvPr/>
        </p:nvGraphicFramePr>
        <p:xfrm>
          <a:off x="231840" y="2276280"/>
          <a:ext cx="11778840" cy="3052080"/>
        </p:xfrm>
        <a:graphic>
          <a:graphicData uri="http://schemas.openxmlformats.org/drawingml/2006/table">
            <a:tbl>
              <a:tblPr/>
              <a:tblGrid>
                <a:gridCol w="356040"/>
                <a:gridCol w="3502800"/>
                <a:gridCol w="1014120"/>
                <a:gridCol w="549720"/>
                <a:gridCol w="537120"/>
                <a:gridCol w="537480"/>
                <a:gridCol w="537120"/>
                <a:gridCol w="556560"/>
                <a:gridCol w="546840"/>
                <a:gridCol w="547200"/>
                <a:gridCol w="575640"/>
                <a:gridCol w="537120"/>
                <a:gridCol w="595080"/>
                <a:gridCol w="546840"/>
                <a:gridCol w="839520"/>
              </a:tblGrid>
              <a:tr h="239760">
                <a:tc gridSpan="2" rowSpan="2">
                  <a:txBody>
                    <a:bodyPr lIns="91080" rIns="9108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ЦЕЛЕВЫЕ ПОКАЗАТЕЛИ ПРОЕКТА НА 31.12.2022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 hMerge="1" rowSpan="1"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Базовое значение</a:t>
                      </a:r>
                      <a:br/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(на начало реализации)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 gridSpan="11"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План / Факт (прогноз*)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2022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</a:tr>
              <a:tr h="751680">
                <a:tc vMerge="1" gridSpan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01.02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01.03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01.04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01.05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01.06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89640" rIns="896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01.07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89640" marR="8964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89640" rIns="896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01.08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89640" marR="8964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89640" rIns="896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01.09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89640" marR="8964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01.10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01.11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01.12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</a:tr>
              <a:tr h="448920">
                <a:tc gridSpan="15">
                  <a:txBody>
                    <a:bodyPr lIns="91080" rIns="9108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ОЗР: Граждане получают дополнительные возможности для творческого развития и самореализации в современных учреждениях культуры, а также более широкий доступ к культурным ценностям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806040"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1.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Количество созданных (реконструированных) и капитально отремонтированных объектов организаций культуры (ед.) (нарастающим итогом)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6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33/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DejaVu Sans"/>
                        </a:rPr>
                        <a:t>33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33/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DejaVu Sans"/>
                        </a:rPr>
                        <a:t>33*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33/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DejaVu Sans"/>
                        </a:rPr>
                        <a:t>33*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33/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DejaVu Sans"/>
                        </a:rPr>
                        <a:t>33*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33/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DejaVu Sans"/>
                        </a:rPr>
                        <a:t>33*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33/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DejaVu Sans"/>
                        </a:rPr>
                        <a:t>33*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33/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DejaVu Sans"/>
                        </a:rPr>
                        <a:t>33*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33/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DejaVu Sans"/>
                        </a:rPr>
                        <a:t>33*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33/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DejaVu Sans"/>
                        </a:rPr>
                        <a:t>33*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33/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DejaVu Sans"/>
                        </a:rPr>
                        <a:t>33*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33/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DejaVu Sans"/>
                        </a:rPr>
                        <a:t>33*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</a:tr>
              <a:tr h="806040"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2.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Количество организаций культуры, получивших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современное оборудование (ед.) (нарастающим итогом)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43/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43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43/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43*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43/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43*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43/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43*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43/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43*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43/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43*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43/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43*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43/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43*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43/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43*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43/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43*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43/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43*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44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8" name="CustomShape 3"/>
          <p:cNvSpPr/>
          <p:nvPr/>
        </p:nvSpPr>
        <p:spPr>
          <a:xfrm>
            <a:off x="9570960" y="570240"/>
            <a:ext cx="116856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РУКОВОДИТЕЛЬ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9501480" y="754200"/>
            <a:ext cx="129456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А.М.БИРЮКОВА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9892080" y="142560"/>
            <a:ext cx="424080" cy="42804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3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6"/>
          <p:cNvSpPr/>
          <p:nvPr/>
        </p:nvSpPr>
        <p:spPr>
          <a:xfrm>
            <a:off x="10861920" y="544320"/>
            <a:ext cx="12798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АДМИНИСТРАТОР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02" name="CustomShape 7"/>
          <p:cNvSpPr/>
          <p:nvPr/>
        </p:nvSpPr>
        <p:spPr>
          <a:xfrm>
            <a:off x="10818000" y="740160"/>
            <a:ext cx="129456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О.В.ДЕМИНА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03" name="CustomShape 8"/>
          <p:cNvSpPr/>
          <p:nvPr/>
        </p:nvSpPr>
        <p:spPr>
          <a:xfrm>
            <a:off x="11200680" y="137880"/>
            <a:ext cx="446760" cy="43884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 w="63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9"/>
          <p:cNvSpPr/>
          <p:nvPr/>
        </p:nvSpPr>
        <p:spPr>
          <a:xfrm>
            <a:off x="9394200" y="934920"/>
            <a:ext cx="147708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Директор Департамента культуры Владимирской области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</p:txBody>
      </p:sp>
      <p:sp>
        <p:nvSpPr>
          <p:cNvPr id="105" name="CustomShape 10"/>
          <p:cNvSpPr/>
          <p:nvPr/>
        </p:nvSpPr>
        <p:spPr>
          <a:xfrm>
            <a:off x="10778400" y="920880"/>
            <a:ext cx="147708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Заместитель директора Департамента культуры Владимирской области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</p:txBody>
      </p:sp>
      <p:sp>
        <p:nvSpPr>
          <p:cNvPr id="106" name="CustomShape 11"/>
          <p:cNvSpPr/>
          <p:nvPr/>
        </p:nvSpPr>
        <p:spPr>
          <a:xfrm>
            <a:off x="8493840" y="573840"/>
            <a:ext cx="7254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КУРАТОР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07" name="CustomShape 12"/>
          <p:cNvSpPr/>
          <p:nvPr/>
        </p:nvSpPr>
        <p:spPr>
          <a:xfrm>
            <a:off x="8393400" y="738000"/>
            <a:ext cx="9342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Arial"/>
              </a:rPr>
              <a:t>В.А.КУИМОВ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08" name="CustomShape 13"/>
          <p:cNvSpPr/>
          <p:nvPr/>
        </p:nvSpPr>
        <p:spPr>
          <a:xfrm>
            <a:off x="8132040" y="923760"/>
            <a:ext cx="147708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Врио заместителя  Губернатора области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109" name="CustomShape 14"/>
          <p:cNvSpPr/>
          <p:nvPr/>
        </p:nvSpPr>
        <p:spPr>
          <a:xfrm>
            <a:off x="4142880" y="589320"/>
            <a:ext cx="3765960" cy="1000800"/>
          </a:xfrm>
          <a:prstGeom prst="roundRect">
            <a:avLst>
              <a:gd name="adj" fmla="val 16667"/>
            </a:avLst>
          </a:prstGeom>
          <a:solidFill>
            <a:srgbClr val="7c6eb0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На 01.01.2022 кассовое исполнение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0,00 тыс.рублей  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(0,0 %)  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Table 1"/>
          <p:cNvGraphicFramePr/>
          <p:nvPr/>
        </p:nvGraphicFramePr>
        <p:xfrm>
          <a:off x="4081680" y="158400"/>
          <a:ext cx="4299480" cy="536760"/>
        </p:xfrm>
        <a:graphic>
          <a:graphicData uri="http://schemas.openxmlformats.org/drawingml/2006/table">
            <a:tbl>
              <a:tblPr/>
              <a:tblGrid>
                <a:gridCol w="1648800"/>
                <a:gridCol w="227160"/>
                <a:gridCol w="2423880"/>
              </a:tblGrid>
              <a:tr h="537120">
                <a:tc>
                  <a:txBody>
                    <a:bodyPr lIns="90360" rIns="90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Финансирование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0360" marR="90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cPr marL="90360" marR="90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163 308,96 </a:t>
                      </a:r>
                      <a:r>
                        <a:rPr b="1" lang="ru-RU" sz="11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тыс. рублей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11" name="Рисунок 3" descr=""/>
          <p:cNvPicPr/>
          <p:nvPr/>
        </p:nvPicPr>
        <p:blipFill>
          <a:blip r:embed="rId1"/>
          <a:stretch/>
        </p:blipFill>
        <p:spPr>
          <a:xfrm>
            <a:off x="214200" y="15120"/>
            <a:ext cx="3604320" cy="1661760"/>
          </a:xfrm>
          <a:prstGeom prst="rect">
            <a:avLst/>
          </a:prstGeom>
          <a:ln>
            <a:noFill/>
          </a:ln>
        </p:spPr>
      </p:pic>
      <p:graphicFrame>
        <p:nvGraphicFramePr>
          <p:cNvPr id="112" name="Table 2"/>
          <p:cNvGraphicFramePr/>
          <p:nvPr/>
        </p:nvGraphicFramePr>
        <p:xfrm>
          <a:off x="214200" y="1677960"/>
          <a:ext cx="11761200" cy="4800960"/>
        </p:xfrm>
        <a:graphic>
          <a:graphicData uri="http://schemas.openxmlformats.org/drawingml/2006/table">
            <a:tbl>
              <a:tblPr/>
              <a:tblGrid>
                <a:gridCol w="390240"/>
                <a:gridCol w="3695400"/>
                <a:gridCol w="706680"/>
                <a:gridCol w="6969240"/>
              </a:tblGrid>
              <a:tr h="581040">
                <a:tc gridSpan="2">
                  <a:txBody>
                    <a:bodyPr lIns="90360" rIns="90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РЕЗУЛЬТАТЫ ПРОЕКТА НА 31.12.2022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  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hMerge="1"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2022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(факт/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план)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Комментарий (1/4)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</a:tr>
              <a:tr h="448920">
                <a:tc gridSpan="4">
                  <a:txBody>
                    <a:bodyPr lIns="90360" rIns="9036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ОЗР: Граждане получают дополнительные возможности для творческого развития и самореализации в современных учреждениях культуры, а также более широкий доступ к культурным ценностям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hMerge="1"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2864160">
                <a:tc rowSpan="2">
                  <a:txBody>
                    <a:bodyPr lIns="90360" rIns="90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rowSpan="2">
                  <a:txBody>
                    <a:bodyPr lIns="90360" rIns="90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Построены (реконструированы) и (или) капитально отремонтированы культурно-досуговых учреждений в сельской местности 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i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*Доп. соглашением от 03.12.2021г.  №054-09-2021-192/8 к соглашению о предоставлении субсидии из федерального бюджета субъекту РФ от 20.12.2020 №054-09-2021-192 по результату уточнены базовое значение и выполнение за 2019 год, согласно соглашения факт на 01.01.2022г. – </a:t>
                      </a: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22</a:t>
                      </a:r>
                      <a:r>
                        <a:rPr b="0" i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 объекта.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rowSpan="2">
                  <a:txBody>
                    <a:bodyPr lIns="90360" rIns="90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24*/27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Предусмотрено: 59 193,887 тыс.рублей. Кассовое исполнение: 0,0 тыс.рублей. Освоено: 0,0%. 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Контрактация: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63,6%</a:t>
                      </a: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.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Заключены соглашения с 3 муниципальными образованиями о предоставлении субсидии из областного бюджета бюджету муниципального образования  (</a:t>
                      </a:r>
                      <a:r>
                        <a:rPr b="0" lang="ru-RU" sz="1100" spc="-1" strike="noStrike" u="sng">
                          <a:solidFill>
                            <a:srgbClr val="000000"/>
                          </a:solidFill>
                          <a:uFillTx/>
                          <a:latin typeface="Roboto"/>
                          <a:ea typeface="Roboto"/>
                        </a:rPr>
                        <a:t>на 5 объектов</a:t>
                      </a: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). Начата подготовка документации для выхода на торговую площадку.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  <a:p>
                      <a:pPr marL="228600" indent="-22752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Строительство дома культуры (клуба) по адресу: Ковровский район, п. Новый                                       </a:t>
                      </a: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Срок реализации: 2022 – 2023 гг.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 </a:t>
                      </a: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Контрактация 86,2%: заключен 1 контракт.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Капитальный ремонт 4 учреждений культуры (контрактация 0%):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2. Капитальный ремонт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Филинского филиала МБУК «РДК» </a:t>
                      </a: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(Ковровский район) 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3. Капитальный ремонт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Пакинского филиала МБУК «РДК» </a:t>
                      </a: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(Ковровский район) 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4. Капитальный ремонт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Селинского Дома культуры (Меленковский район)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5. Капитальный ремонт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МКУ "КДЦ Пекшинского Сельского Поселения Петушинского района Владимирской области.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</a:tr>
              <a:tr h="907200">
                <a:tc vMerge="1"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6*.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Строительство культурно-досугового центра по адресу: д.Липна Петушинского района 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Срок реализации 2021- 2022 гг., финансирование в 2022г. - в рамках "Субсидии на модернизацию и развитие сети муниципальных учреждений культуры".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Выполнение – 11,7%. Контрактация 0%: контракт на строительство расторгнут; ведётся пересчет проектной документации в актуальных ценах.  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3" name="CustomShape 3"/>
          <p:cNvSpPr/>
          <p:nvPr/>
        </p:nvSpPr>
        <p:spPr>
          <a:xfrm>
            <a:off x="9385560" y="933120"/>
            <a:ext cx="147708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Директор Департамента культуры Владимирской области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</p:txBody>
      </p:sp>
      <p:sp>
        <p:nvSpPr>
          <p:cNvPr id="114" name="CustomShape 4"/>
          <p:cNvSpPr/>
          <p:nvPr/>
        </p:nvSpPr>
        <p:spPr>
          <a:xfrm>
            <a:off x="9570960" y="570240"/>
            <a:ext cx="116856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РУКОВОДИТЕЛЬ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15" name="CustomShape 5"/>
          <p:cNvSpPr/>
          <p:nvPr/>
        </p:nvSpPr>
        <p:spPr>
          <a:xfrm>
            <a:off x="9501480" y="754200"/>
            <a:ext cx="129456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А.М.БИРЮКОВА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16" name="CustomShape 6"/>
          <p:cNvSpPr/>
          <p:nvPr/>
        </p:nvSpPr>
        <p:spPr>
          <a:xfrm>
            <a:off x="9943560" y="131400"/>
            <a:ext cx="424080" cy="42804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3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7"/>
          <p:cNvSpPr/>
          <p:nvPr/>
        </p:nvSpPr>
        <p:spPr>
          <a:xfrm>
            <a:off x="10861920" y="544320"/>
            <a:ext cx="12798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АДМИНИСТРАТОР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18" name="CustomShape 8"/>
          <p:cNvSpPr/>
          <p:nvPr/>
        </p:nvSpPr>
        <p:spPr>
          <a:xfrm>
            <a:off x="10818000" y="740160"/>
            <a:ext cx="129456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О.В.ДЕМИНА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19" name="CustomShape 9"/>
          <p:cNvSpPr/>
          <p:nvPr/>
        </p:nvSpPr>
        <p:spPr>
          <a:xfrm>
            <a:off x="11200680" y="137880"/>
            <a:ext cx="446760" cy="43884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 w="63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10"/>
          <p:cNvSpPr/>
          <p:nvPr/>
        </p:nvSpPr>
        <p:spPr>
          <a:xfrm>
            <a:off x="10778400" y="920880"/>
            <a:ext cx="147708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Заместитель директора Департамента культуры Владимирской области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</p:txBody>
      </p:sp>
      <p:sp>
        <p:nvSpPr>
          <p:cNvPr id="121" name="CustomShape 11"/>
          <p:cNvSpPr/>
          <p:nvPr/>
        </p:nvSpPr>
        <p:spPr>
          <a:xfrm>
            <a:off x="8493840" y="573840"/>
            <a:ext cx="7254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КУРАТОР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22" name="CustomShape 12"/>
          <p:cNvSpPr/>
          <p:nvPr/>
        </p:nvSpPr>
        <p:spPr>
          <a:xfrm>
            <a:off x="8391600" y="738000"/>
            <a:ext cx="93564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Arial"/>
              </a:rPr>
              <a:t>В.А.КУИМОВ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23" name="CustomShape 13"/>
          <p:cNvSpPr/>
          <p:nvPr/>
        </p:nvSpPr>
        <p:spPr>
          <a:xfrm>
            <a:off x="8132040" y="923760"/>
            <a:ext cx="147708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Врио заместителя  Губернатора области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124" name="CustomShape 14"/>
          <p:cNvSpPr/>
          <p:nvPr/>
        </p:nvSpPr>
        <p:spPr>
          <a:xfrm>
            <a:off x="4232160" y="448560"/>
            <a:ext cx="3587040" cy="852120"/>
          </a:xfrm>
          <a:prstGeom prst="roundRect">
            <a:avLst>
              <a:gd name="adj" fmla="val 16667"/>
            </a:avLst>
          </a:prstGeom>
          <a:solidFill>
            <a:srgbClr val="7c6eb0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На 01.12.2021 кассовое исполнение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240 202,27 тыс.рублей  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(83,6 %) 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25" name="CustomShape 15"/>
          <p:cNvSpPr/>
          <p:nvPr/>
        </p:nvSpPr>
        <p:spPr>
          <a:xfrm>
            <a:off x="4233240" y="448560"/>
            <a:ext cx="3587040" cy="852120"/>
          </a:xfrm>
          <a:prstGeom prst="roundRect">
            <a:avLst>
              <a:gd name="adj" fmla="val 16667"/>
            </a:avLst>
          </a:prstGeom>
          <a:solidFill>
            <a:srgbClr val="7c6eb0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На 01.02.2022 кассовое исполнение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0, 0 тыс.рублей  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(0 %)  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" name="Table 1"/>
          <p:cNvGraphicFramePr/>
          <p:nvPr/>
        </p:nvGraphicFramePr>
        <p:xfrm>
          <a:off x="4081680" y="158400"/>
          <a:ext cx="4299480" cy="536760"/>
        </p:xfrm>
        <a:graphic>
          <a:graphicData uri="http://schemas.openxmlformats.org/drawingml/2006/table">
            <a:tbl>
              <a:tblPr/>
              <a:tblGrid>
                <a:gridCol w="1648800"/>
                <a:gridCol w="227160"/>
                <a:gridCol w="2423880"/>
              </a:tblGrid>
              <a:tr h="537120">
                <a:tc>
                  <a:txBody>
                    <a:bodyPr lIns="90360" rIns="90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Финансирование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0360" marR="90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cPr marL="90360" marR="90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163 308,96 </a:t>
                      </a:r>
                      <a:r>
                        <a:rPr b="1" lang="ru-RU" sz="11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тыс. рублей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7" name="Рисунок 3" descr=""/>
          <p:cNvPicPr/>
          <p:nvPr/>
        </p:nvPicPr>
        <p:blipFill>
          <a:blip r:embed="rId1"/>
          <a:stretch/>
        </p:blipFill>
        <p:spPr>
          <a:xfrm>
            <a:off x="214200" y="15120"/>
            <a:ext cx="3604320" cy="1661760"/>
          </a:xfrm>
          <a:prstGeom prst="rect">
            <a:avLst/>
          </a:prstGeom>
          <a:ln>
            <a:noFill/>
          </a:ln>
        </p:spPr>
      </p:pic>
      <p:graphicFrame>
        <p:nvGraphicFramePr>
          <p:cNvPr id="128" name="Table 2"/>
          <p:cNvGraphicFramePr/>
          <p:nvPr/>
        </p:nvGraphicFramePr>
        <p:xfrm>
          <a:off x="214200" y="1936440"/>
          <a:ext cx="11769840" cy="4606920"/>
        </p:xfrm>
        <a:graphic>
          <a:graphicData uri="http://schemas.openxmlformats.org/drawingml/2006/table">
            <a:tbl>
              <a:tblPr/>
              <a:tblGrid>
                <a:gridCol w="390960"/>
                <a:gridCol w="5193360"/>
                <a:gridCol w="189000"/>
                <a:gridCol w="727920"/>
                <a:gridCol w="232920"/>
                <a:gridCol w="5035680"/>
              </a:tblGrid>
              <a:tr h="581040">
                <a:tc gridSpan="2">
                  <a:txBody>
                    <a:bodyPr lIns="90360" rIns="90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РЕЗУЛЬТАТЫ ПРОЕКТА НА 31.12.2022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  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hMerge="1"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solidFill>
                      <a:srgbClr val="729fcf"/>
                    </a:solidFill>
                  </a:tcPr>
                </a:tc>
                <a:tc gridSpan="3">
                  <a:txBody>
                    <a:bodyPr lIns="90360" rIns="90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2022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(факт/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план)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hMerge="1"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Комментарий (2/4)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</a:tr>
              <a:tr h="581040">
                <a:tc gridSpan="6">
                  <a:txBody>
                    <a:bodyPr lIns="90360" rIns="9036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ОЗР: Граждане получают дополнительные возможности для творческого развития и самореализации в современных учреждениях культуры, а также более широкий доступ 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к культурным ценностям 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hMerge="1"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2211840">
                <a:tc>
                  <a:txBody>
                    <a:bodyPr lIns="90360" rIns="90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gridSpan="2">
                  <a:txBody>
                    <a:bodyPr lIns="90360" rIns="90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Реконструированы и (или) капитально отремонтированы региональные и муниципальные детские школы искусств по видам искусств, единиц 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i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 </a:t>
                      </a:r>
                      <a:r>
                        <a:rPr b="0" i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*В 2022 г. в базовое значение включены </a:t>
                      </a: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</a:t>
                      </a:r>
                      <a:r>
                        <a:rPr b="0" i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 объекта реализованные в 2020г. (во исполнение пп. «з» п.4 Перечня поручений Президента Российской Федерации по реализации Послания Президента Российской Федерации Федеральному Собранию Российской Федерации от 15 января 2020 от 24.01.2020 №Пр-113): капитальный ремонт 4-х объектов:МБУДО «Детская школа искусств им. Л.И. Ошанина» Вязниковского района,  МБУДО «Детская школа искусств города Меленки», МБУДО «Юрьев-Польская детская школа искусств», МБУДО «Ставровская детская музыкальная школа» Собинского района) . 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i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Выполнение: в 2021г. - </a:t>
                      </a: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9</a:t>
                      </a:r>
                      <a:r>
                        <a:rPr b="0" i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 объектов. 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hMerge="1"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13*/14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gridSpan="2">
                  <a:txBody>
                    <a:bodyPr lIns="90360" rIns="90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Предусмотрено: 67 878,80 тыс.рублей. Кассовое исполнение: 0,00 тыс.рублей. Освоено: 0%. Контрактация: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0,0%</a:t>
                      </a: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.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Заключено соглашение с МО Меленковский район о предоставлении субсидии из областного бюджета бюджету муниципального образования.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1.Капитальный ремонт здания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МБУДО «ДШИ г. Меленки».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hMerge="1"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1233360">
                <a:tc>
                  <a:txBody>
                    <a:bodyPr lIns="90360" rIns="90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gridSpan="2">
                  <a:txBody>
                    <a:bodyPr lIns="90360" rIns="90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Реконструированы и капитально отремонтированы муниципальные музеи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hMerge="1"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0/1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gridSpan="2">
                  <a:txBody>
                    <a:bodyPr lIns="90360" rIns="90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Предусмотрено 2 671,17 тыс.рублей. Кассовое исполнение: 0,00 тыс.рублей. Освоено: 0%.  Контрактация: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0,0%</a:t>
                      </a: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.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Заключено соглашение с МО г. Покров Петушинского района  о предоставлении субсидии из областного бюджета бюджету муниципального образования.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1.Капитальный ремонт здания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МБУ «Краеведческий музей г.Покрова».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hMerge="1"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129" name="CustomShape 3"/>
          <p:cNvSpPr/>
          <p:nvPr/>
        </p:nvSpPr>
        <p:spPr>
          <a:xfrm>
            <a:off x="9385560" y="933120"/>
            <a:ext cx="147708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Директор Департамента культуры Владимирской области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</p:txBody>
      </p:sp>
      <p:sp>
        <p:nvSpPr>
          <p:cNvPr id="130" name="CustomShape 4"/>
          <p:cNvSpPr/>
          <p:nvPr/>
        </p:nvSpPr>
        <p:spPr>
          <a:xfrm>
            <a:off x="9570960" y="570240"/>
            <a:ext cx="116856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РУКОВОДИТЕЛЬ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31" name="CustomShape 5"/>
          <p:cNvSpPr/>
          <p:nvPr/>
        </p:nvSpPr>
        <p:spPr>
          <a:xfrm>
            <a:off x="9501480" y="754200"/>
            <a:ext cx="129456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А.М.БИРЮКОВА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32" name="CustomShape 6"/>
          <p:cNvSpPr/>
          <p:nvPr/>
        </p:nvSpPr>
        <p:spPr>
          <a:xfrm>
            <a:off x="9943560" y="131400"/>
            <a:ext cx="424080" cy="42804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3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7"/>
          <p:cNvSpPr/>
          <p:nvPr/>
        </p:nvSpPr>
        <p:spPr>
          <a:xfrm>
            <a:off x="10861920" y="544320"/>
            <a:ext cx="12798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АДМИНИСТРАТОР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34" name="CustomShape 8"/>
          <p:cNvSpPr/>
          <p:nvPr/>
        </p:nvSpPr>
        <p:spPr>
          <a:xfrm>
            <a:off x="10818000" y="740160"/>
            <a:ext cx="129456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О.В.ДЕМИНА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35" name="CustomShape 9"/>
          <p:cNvSpPr/>
          <p:nvPr/>
        </p:nvSpPr>
        <p:spPr>
          <a:xfrm>
            <a:off x="11200680" y="137880"/>
            <a:ext cx="446760" cy="43884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 w="63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10"/>
          <p:cNvSpPr/>
          <p:nvPr/>
        </p:nvSpPr>
        <p:spPr>
          <a:xfrm>
            <a:off x="10778400" y="920880"/>
            <a:ext cx="147708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Заместитель директора Департамента культуры Владимирской области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</p:txBody>
      </p:sp>
      <p:sp>
        <p:nvSpPr>
          <p:cNvPr id="137" name="CustomShape 11"/>
          <p:cNvSpPr/>
          <p:nvPr/>
        </p:nvSpPr>
        <p:spPr>
          <a:xfrm>
            <a:off x="8493840" y="573840"/>
            <a:ext cx="7254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КУРАТОР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38" name="CustomShape 12"/>
          <p:cNvSpPr/>
          <p:nvPr/>
        </p:nvSpPr>
        <p:spPr>
          <a:xfrm>
            <a:off x="8391600" y="738000"/>
            <a:ext cx="93564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Arial"/>
              </a:rPr>
              <a:t>В.А.КУИМОВ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39" name="CustomShape 13"/>
          <p:cNvSpPr/>
          <p:nvPr/>
        </p:nvSpPr>
        <p:spPr>
          <a:xfrm>
            <a:off x="8132040" y="923760"/>
            <a:ext cx="147708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Врио заместителя  Губернатора области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140" name="CustomShape 14"/>
          <p:cNvSpPr/>
          <p:nvPr/>
        </p:nvSpPr>
        <p:spPr>
          <a:xfrm>
            <a:off x="4232160" y="448560"/>
            <a:ext cx="3587040" cy="852120"/>
          </a:xfrm>
          <a:prstGeom prst="roundRect">
            <a:avLst>
              <a:gd name="adj" fmla="val 16667"/>
            </a:avLst>
          </a:prstGeom>
          <a:solidFill>
            <a:srgbClr val="7c6eb0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На 01.12.2021 кассовое исполнение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240 202,27 тыс.рублей  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(83,6 %) 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41" name="CustomShape 15"/>
          <p:cNvSpPr/>
          <p:nvPr/>
        </p:nvSpPr>
        <p:spPr>
          <a:xfrm>
            <a:off x="4233240" y="448560"/>
            <a:ext cx="3587040" cy="852120"/>
          </a:xfrm>
          <a:prstGeom prst="roundRect">
            <a:avLst>
              <a:gd name="adj" fmla="val 16667"/>
            </a:avLst>
          </a:prstGeom>
          <a:solidFill>
            <a:srgbClr val="7c6eb0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На 01.02.2022 кассовое исполнение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0, 0 тыс.рублей  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(0 %)  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Table 1"/>
          <p:cNvGraphicFramePr/>
          <p:nvPr/>
        </p:nvGraphicFramePr>
        <p:xfrm>
          <a:off x="4081680" y="158400"/>
          <a:ext cx="4299480" cy="536760"/>
        </p:xfrm>
        <a:graphic>
          <a:graphicData uri="http://schemas.openxmlformats.org/drawingml/2006/table">
            <a:tbl>
              <a:tblPr/>
              <a:tblGrid>
                <a:gridCol w="1648800"/>
                <a:gridCol w="227160"/>
                <a:gridCol w="2423880"/>
              </a:tblGrid>
              <a:tr h="537120">
                <a:tc>
                  <a:txBody>
                    <a:bodyPr lIns="90360" rIns="90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Финансирование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0360" marR="90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cPr marL="90360" marR="90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163 308,96 </a:t>
                      </a:r>
                      <a:r>
                        <a:rPr b="1" lang="ru-RU" sz="11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тыс. рублей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43" name="Рисунок 3" descr=""/>
          <p:cNvPicPr/>
          <p:nvPr/>
        </p:nvPicPr>
        <p:blipFill>
          <a:blip r:embed="rId1"/>
          <a:stretch/>
        </p:blipFill>
        <p:spPr>
          <a:xfrm>
            <a:off x="214200" y="15120"/>
            <a:ext cx="3604320" cy="1661760"/>
          </a:xfrm>
          <a:prstGeom prst="rect">
            <a:avLst/>
          </a:prstGeom>
          <a:ln>
            <a:noFill/>
          </a:ln>
        </p:spPr>
      </p:pic>
      <p:graphicFrame>
        <p:nvGraphicFramePr>
          <p:cNvPr id="144" name="Table 2"/>
          <p:cNvGraphicFramePr/>
          <p:nvPr/>
        </p:nvGraphicFramePr>
        <p:xfrm>
          <a:off x="435600" y="1936440"/>
          <a:ext cx="11548800" cy="3659400"/>
        </p:xfrm>
        <a:graphic>
          <a:graphicData uri="http://schemas.openxmlformats.org/drawingml/2006/table">
            <a:tbl>
              <a:tblPr/>
              <a:tblGrid>
                <a:gridCol w="383760"/>
                <a:gridCol w="3635280"/>
                <a:gridCol w="673920"/>
                <a:gridCol w="6856200"/>
              </a:tblGrid>
              <a:tr h="581040">
                <a:tc gridSpan="2">
                  <a:txBody>
                    <a:bodyPr lIns="90360" rIns="90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РЕЗУЛЬТАТЫ ПРОЕКТА НА 31.12.2022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  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hMerge="1"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2022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(факт/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план)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Комментарий (3/4)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</a:tr>
              <a:tr h="448920">
                <a:tc gridSpan="4">
                  <a:txBody>
                    <a:bodyPr lIns="90360" rIns="9036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ОЗР: Граждане получают дополнительные возможности для творческого развития и самореализации в современных учреждениях культуры, а также более широкий доступ к культурным ценностям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hMerge="1"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1722600">
                <a:tc>
                  <a:txBody>
                    <a:bodyPr lIns="90360" rIns="90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Технически оснащены муниципальные музеи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0/4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Предусмотрено 16 765,10 тыс.рублей. Кассовое исполнение: 0,0 тыс.рублей. Освоено: 0%. Контрактация: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0%</a:t>
                      </a: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.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Заключены соглашения с 4 МО о предоставлении субсидии из областного бюджета бюджету муниципального образования.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 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1. МБУК «Гусь-Хрустальный историко-художественный музей» Гусь-Хрустального района;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. МБУК «Вязниковский историко-художественный музей»;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3.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МБУК «Историко-краеведческий музей Ковровского района»;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. МБУК «Ковровский историко-мемориальный музей».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</a:tr>
              <a:tr h="907200">
                <a:tc>
                  <a:txBody>
                    <a:bodyPr lIns="90360" rIns="90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5.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Приобретен специализированный автотранспорт для внестационарного обслуживания населения области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4/5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Предусмотрено 1800,00 тыс.рублей. Кассовое исполнение: 0,0 тыс.рублей. Освоено: 0%. Контрактация: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0%</a:t>
                      </a: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.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Поставка специализированного автотранспорта для внестационарного обслуживания населения области. Заключено соглашение с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Собинским районом. 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5" name="CustomShape 3"/>
          <p:cNvSpPr/>
          <p:nvPr/>
        </p:nvSpPr>
        <p:spPr>
          <a:xfrm>
            <a:off x="9385560" y="933120"/>
            <a:ext cx="147708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Директор Департамента культуры Владимирской области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</p:txBody>
      </p:sp>
      <p:sp>
        <p:nvSpPr>
          <p:cNvPr id="146" name="CustomShape 4"/>
          <p:cNvSpPr/>
          <p:nvPr/>
        </p:nvSpPr>
        <p:spPr>
          <a:xfrm>
            <a:off x="9570960" y="570240"/>
            <a:ext cx="116856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РУКОВОДИТЕЛЬ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47" name="CustomShape 5"/>
          <p:cNvSpPr/>
          <p:nvPr/>
        </p:nvSpPr>
        <p:spPr>
          <a:xfrm>
            <a:off x="9501480" y="754200"/>
            <a:ext cx="129456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А.М.БИРЮКОВА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48" name="CustomShape 6"/>
          <p:cNvSpPr/>
          <p:nvPr/>
        </p:nvSpPr>
        <p:spPr>
          <a:xfrm>
            <a:off x="9943560" y="131400"/>
            <a:ext cx="424080" cy="42804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3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7"/>
          <p:cNvSpPr/>
          <p:nvPr/>
        </p:nvSpPr>
        <p:spPr>
          <a:xfrm>
            <a:off x="10861920" y="544320"/>
            <a:ext cx="12798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АДМИНИСТРАТОР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50" name="CustomShape 8"/>
          <p:cNvSpPr/>
          <p:nvPr/>
        </p:nvSpPr>
        <p:spPr>
          <a:xfrm>
            <a:off x="10818000" y="740160"/>
            <a:ext cx="129456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О.В.ДЕМИНА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51" name="CustomShape 9"/>
          <p:cNvSpPr/>
          <p:nvPr/>
        </p:nvSpPr>
        <p:spPr>
          <a:xfrm>
            <a:off x="11200680" y="137880"/>
            <a:ext cx="446760" cy="43884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 w="63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10"/>
          <p:cNvSpPr/>
          <p:nvPr/>
        </p:nvSpPr>
        <p:spPr>
          <a:xfrm>
            <a:off x="10778400" y="920880"/>
            <a:ext cx="147708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Заместитель директора Департамента культуры Владимирской области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</p:txBody>
      </p:sp>
      <p:sp>
        <p:nvSpPr>
          <p:cNvPr id="153" name="CustomShape 11"/>
          <p:cNvSpPr/>
          <p:nvPr/>
        </p:nvSpPr>
        <p:spPr>
          <a:xfrm>
            <a:off x="8493840" y="573840"/>
            <a:ext cx="7254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КУРАТОР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54" name="CustomShape 12"/>
          <p:cNvSpPr/>
          <p:nvPr/>
        </p:nvSpPr>
        <p:spPr>
          <a:xfrm>
            <a:off x="8391960" y="738000"/>
            <a:ext cx="93492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Arial"/>
              </a:rPr>
              <a:t>В.А.КУИМОВ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55" name="CustomShape 13"/>
          <p:cNvSpPr/>
          <p:nvPr/>
        </p:nvSpPr>
        <p:spPr>
          <a:xfrm>
            <a:off x="8132040" y="923760"/>
            <a:ext cx="147708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Врио заместителя  Губернатора области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156" name="CustomShape 14"/>
          <p:cNvSpPr/>
          <p:nvPr/>
        </p:nvSpPr>
        <p:spPr>
          <a:xfrm>
            <a:off x="4233240" y="448560"/>
            <a:ext cx="3587040" cy="852120"/>
          </a:xfrm>
          <a:prstGeom prst="roundRect">
            <a:avLst>
              <a:gd name="adj" fmla="val 16667"/>
            </a:avLst>
          </a:prstGeom>
          <a:solidFill>
            <a:srgbClr val="7c6eb0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На 01.02.2022 кассовое исполнение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0, 0 тыс.рублей  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(0 %)  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Рисунок 3" descr=""/>
          <p:cNvPicPr/>
          <p:nvPr/>
        </p:nvPicPr>
        <p:blipFill>
          <a:blip r:embed="rId1"/>
          <a:stretch/>
        </p:blipFill>
        <p:spPr>
          <a:xfrm>
            <a:off x="381960" y="0"/>
            <a:ext cx="3604320" cy="1661760"/>
          </a:xfrm>
          <a:prstGeom prst="rect">
            <a:avLst/>
          </a:prstGeom>
          <a:ln>
            <a:noFill/>
          </a:ln>
        </p:spPr>
      </p:pic>
      <p:graphicFrame>
        <p:nvGraphicFramePr>
          <p:cNvPr id="158" name="Table 1"/>
          <p:cNvGraphicFramePr/>
          <p:nvPr/>
        </p:nvGraphicFramePr>
        <p:xfrm>
          <a:off x="232200" y="1600200"/>
          <a:ext cx="11843640" cy="2877480"/>
        </p:xfrm>
        <a:graphic>
          <a:graphicData uri="http://schemas.openxmlformats.org/drawingml/2006/table">
            <a:tbl>
              <a:tblPr/>
              <a:tblGrid>
                <a:gridCol w="394200"/>
                <a:gridCol w="3597840"/>
                <a:gridCol w="647640"/>
                <a:gridCol w="7204320"/>
              </a:tblGrid>
              <a:tr h="689040">
                <a:tc gridSpan="2">
                  <a:txBody>
                    <a:bodyPr lIns="90360" rIns="90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РЕЗУЛЬТАТЫ ПРОЕКТА НА 31.12.2022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25200">
                      <a:solidFill>
                        <a:srgbClr val="55308d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2022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(факт/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план)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2520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Комментарий (4/4)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360" marR="9036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25200">
                      <a:solidFill>
                        <a:srgbClr val="55308d"/>
                      </a:solidFill>
                    </a:lnB>
                    <a:noFill/>
                  </a:tcPr>
                </a:tc>
              </a:tr>
              <a:tr h="486360">
                <a:tc gridSpan="4">
                  <a:txBody>
                    <a:bodyPr lIns="90360" rIns="9036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ОЗР: Граждане получают дополнительные возможности для творческого развития и самореализации в современных учреждениях культуры, а также более широкий доступ к культурным ценностям. 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25200">
                      <a:solidFill>
                        <a:srgbClr val="55308d"/>
                      </a:solidFill>
                    </a:lnT>
                    <a:lnB w="25200">
                      <a:solidFill>
                        <a:srgbClr val="55308d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702440">
                <a:tc>
                  <a:txBody>
                    <a:bodyPr lIns="90360" rIns="90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6.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2520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Переоснащены муниципальные библиотеки по модельному стандарту 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1224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12/15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2520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Предусмотрено 15 000,0 тыс.рублей. Кассовое исполнение: 0,0 тыс.рублей. Освоено — 0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%</a:t>
                      </a: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. 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Контрактация —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0%.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Заключены соглашения с 3 МО о предоставлении иного межбюджетного трансферта, имеющего целевое назначение, из бюджета субъекта РФ бюджету муниципального образования на создание модельных муниципальных библиотек. 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1. Ковардицкая сельская библиотека – филиал МБУК «ЦБС» Муромского района;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2. Детский литературно-эстетический центр - структурное подразделение МБУК «МЦБС» Петушинского района;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3. Центральная детская библиотека имени С.М.Голицына (обособленное подразделение МБУК «ЦБС г. Коврова»).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12240">
                      <a:solidFill>
                        <a:srgbClr val="55308d"/>
                      </a:solidFill>
                    </a:lnL>
                    <a:lnR w="12240">
                      <a:solidFill>
                        <a:srgbClr val="55308d"/>
                      </a:solidFill>
                    </a:lnR>
                    <a:lnT w="25200">
                      <a:solidFill>
                        <a:srgbClr val="55308d"/>
                      </a:solidFill>
                    </a:lnT>
                    <a:lnB w="12240">
                      <a:solidFill>
                        <a:srgbClr val="55308d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9" name="CustomShape 2"/>
          <p:cNvSpPr/>
          <p:nvPr/>
        </p:nvSpPr>
        <p:spPr>
          <a:xfrm>
            <a:off x="9570960" y="570240"/>
            <a:ext cx="116856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РУКОВОДИТЕЛЬ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9501480" y="754200"/>
            <a:ext cx="129456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А.М.БИРЮКОВА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61" name="CustomShape 4"/>
          <p:cNvSpPr/>
          <p:nvPr/>
        </p:nvSpPr>
        <p:spPr>
          <a:xfrm>
            <a:off x="9892080" y="142560"/>
            <a:ext cx="424080" cy="42804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3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5"/>
          <p:cNvSpPr/>
          <p:nvPr/>
        </p:nvSpPr>
        <p:spPr>
          <a:xfrm>
            <a:off x="10861920" y="544320"/>
            <a:ext cx="12798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АДМИНИСТРАТОР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63" name="CustomShape 6"/>
          <p:cNvSpPr/>
          <p:nvPr/>
        </p:nvSpPr>
        <p:spPr>
          <a:xfrm>
            <a:off x="10818000" y="740160"/>
            <a:ext cx="129456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О.В.ДЕМИНА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64" name="CustomShape 7"/>
          <p:cNvSpPr/>
          <p:nvPr/>
        </p:nvSpPr>
        <p:spPr>
          <a:xfrm>
            <a:off x="11200680" y="137880"/>
            <a:ext cx="446760" cy="43884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 w="63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8"/>
          <p:cNvSpPr/>
          <p:nvPr/>
        </p:nvSpPr>
        <p:spPr>
          <a:xfrm>
            <a:off x="9394200" y="934920"/>
            <a:ext cx="147708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Директор Департамента культуры Владимирской области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</p:txBody>
      </p:sp>
      <p:sp>
        <p:nvSpPr>
          <p:cNvPr id="166" name="CustomShape 9"/>
          <p:cNvSpPr/>
          <p:nvPr/>
        </p:nvSpPr>
        <p:spPr>
          <a:xfrm>
            <a:off x="10778400" y="920880"/>
            <a:ext cx="147708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Заместитель директора Департамента культуры Владимирской области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</p:txBody>
      </p:sp>
      <p:graphicFrame>
        <p:nvGraphicFramePr>
          <p:cNvPr id="167" name="Table 10"/>
          <p:cNvGraphicFramePr/>
          <p:nvPr/>
        </p:nvGraphicFramePr>
        <p:xfrm>
          <a:off x="4153680" y="158400"/>
          <a:ext cx="4227840" cy="471960"/>
        </p:xfrm>
        <a:graphic>
          <a:graphicData uri="http://schemas.openxmlformats.org/drawingml/2006/table">
            <a:tbl>
              <a:tblPr/>
              <a:tblGrid>
                <a:gridCol w="1621080"/>
                <a:gridCol w="223200"/>
                <a:gridCol w="2383920"/>
              </a:tblGrid>
              <a:tr h="472320">
                <a:tc>
                  <a:txBody>
                    <a:bodyPr lIns="90360" rIns="90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Финансирование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0360" marR="90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cPr marL="90360" marR="90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360" rIns="90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163 308,96 </a:t>
                      </a:r>
                      <a:r>
                        <a:rPr b="1" lang="ru-RU" sz="11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тыс. рублей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100" spc="-1" strike="noStrike">
                        <a:latin typeface="Arial"/>
                      </a:endParaRPr>
                    </a:p>
                  </a:txBody>
                  <a:tcPr marL="90360" marR="90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8" name="Line 11"/>
          <p:cNvSpPr/>
          <p:nvPr/>
        </p:nvSpPr>
        <p:spPr>
          <a:xfrm>
            <a:off x="235080" y="6316920"/>
            <a:ext cx="3577320" cy="9000"/>
          </a:xfrm>
          <a:prstGeom prst="line">
            <a:avLst/>
          </a:prstGeom>
          <a:ln w="9360">
            <a:solidFill>
              <a:srgbClr val="8d1d7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12"/>
          <p:cNvSpPr/>
          <p:nvPr/>
        </p:nvSpPr>
        <p:spPr>
          <a:xfrm>
            <a:off x="8493840" y="573840"/>
            <a:ext cx="7254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КУРАТОР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70" name="CustomShape 13"/>
          <p:cNvSpPr/>
          <p:nvPr/>
        </p:nvSpPr>
        <p:spPr>
          <a:xfrm>
            <a:off x="8391960" y="738000"/>
            <a:ext cx="93492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Arial"/>
              </a:rPr>
              <a:t>В.А.КУИМОВ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71" name="CustomShape 14"/>
          <p:cNvSpPr/>
          <p:nvPr/>
        </p:nvSpPr>
        <p:spPr>
          <a:xfrm>
            <a:off x="8132040" y="923760"/>
            <a:ext cx="147708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Врио заместителя  Губернатора области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172" name="CustomShape 15"/>
          <p:cNvSpPr/>
          <p:nvPr/>
        </p:nvSpPr>
        <p:spPr>
          <a:xfrm>
            <a:off x="170280" y="6353280"/>
            <a:ext cx="11712960" cy="24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8d1d75"/>
                </a:solidFill>
                <a:latin typeface="Roboto"/>
                <a:ea typeface="Roboto"/>
              </a:rPr>
              <a:t>Участие 8 МО:</a:t>
            </a:r>
            <a:r>
              <a:rPr b="1" lang="ru-RU" sz="1050" spc="-1" strike="noStrike">
                <a:solidFill>
                  <a:srgbClr val="2e75b6"/>
                </a:solidFill>
                <a:latin typeface="Roboto"/>
                <a:ea typeface="Roboto"/>
              </a:rPr>
              <a:t> </a:t>
            </a:r>
            <a:r>
              <a:rPr b="0" lang="ru-RU" sz="1050" spc="-1" strike="noStrike">
                <a:solidFill>
                  <a:srgbClr val="000000"/>
                </a:solidFill>
                <a:latin typeface="Roboto"/>
                <a:ea typeface="Roboto"/>
              </a:rPr>
              <a:t>г. Гусь-Хрустальный, г. Ковров, Вязниковский район, Ковровский район, Меленковский район, Муромский район, Петушинский район, Собинский район.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173" name="CustomShape 16"/>
          <p:cNvSpPr/>
          <p:nvPr/>
        </p:nvSpPr>
        <p:spPr>
          <a:xfrm>
            <a:off x="4233240" y="448560"/>
            <a:ext cx="3587040" cy="852120"/>
          </a:xfrm>
          <a:prstGeom prst="roundRect">
            <a:avLst>
              <a:gd name="adj" fmla="val 16667"/>
            </a:avLst>
          </a:prstGeom>
          <a:solidFill>
            <a:srgbClr val="7c6eb0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На 01.02.2022 кассовое исполнение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0, 0 тыс.рублей  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(0 %)  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Рисунок 2" descr=""/>
          <p:cNvPicPr/>
          <p:nvPr/>
        </p:nvPicPr>
        <p:blipFill>
          <a:blip r:embed="rId1"/>
          <a:stretch/>
        </p:blipFill>
        <p:spPr>
          <a:xfrm>
            <a:off x="268920" y="16200"/>
            <a:ext cx="3610440" cy="1667880"/>
          </a:xfrm>
          <a:prstGeom prst="rect">
            <a:avLst/>
          </a:prstGeom>
          <a:ln>
            <a:noFill/>
          </a:ln>
        </p:spPr>
      </p:pic>
      <p:graphicFrame>
        <p:nvGraphicFramePr>
          <p:cNvPr id="175" name="Table 1"/>
          <p:cNvGraphicFramePr/>
          <p:nvPr/>
        </p:nvGraphicFramePr>
        <p:xfrm>
          <a:off x="4150440" y="92520"/>
          <a:ext cx="4164480" cy="536400"/>
        </p:xfrm>
        <a:graphic>
          <a:graphicData uri="http://schemas.openxmlformats.org/drawingml/2006/table">
            <a:tbl>
              <a:tblPr/>
              <a:tblGrid>
                <a:gridCol w="1685880"/>
                <a:gridCol w="2478960"/>
              </a:tblGrid>
              <a:tr h="53676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Финансирование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26 333, 0 </a:t>
                      </a:r>
                      <a:r>
                        <a:rPr b="0" lang="ru-RU" sz="1300" spc="-1" strike="noStrike">
                          <a:solidFill>
                            <a:srgbClr val="7c6eb0"/>
                          </a:solidFill>
                          <a:latin typeface="Roboto"/>
                          <a:ea typeface="Roboto"/>
                        </a:rPr>
                        <a:t>тыс. рублей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6" name="CustomShape 2"/>
          <p:cNvSpPr/>
          <p:nvPr/>
        </p:nvSpPr>
        <p:spPr>
          <a:xfrm>
            <a:off x="4133520" y="409680"/>
            <a:ext cx="3556440" cy="899280"/>
          </a:xfrm>
          <a:prstGeom prst="roundRect">
            <a:avLst>
              <a:gd name="adj" fmla="val 16667"/>
            </a:avLst>
          </a:prstGeom>
          <a:solidFill>
            <a:srgbClr val="7c6eb0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На 01.02.2022 кассовое исполнение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0,0</a:t>
            </a:r>
            <a:r>
              <a:rPr b="1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тыс. рублей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                                     </a:t>
            </a: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(0%)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9542520" y="593280"/>
            <a:ext cx="116856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РУКОВОДИТЕЛЬ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78" name="CustomShape 4"/>
          <p:cNvSpPr/>
          <p:nvPr/>
        </p:nvSpPr>
        <p:spPr>
          <a:xfrm>
            <a:off x="9430920" y="765000"/>
            <a:ext cx="130104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А.М.БИРЮКОВА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79" name="CustomShape 5"/>
          <p:cNvSpPr/>
          <p:nvPr/>
        </p:nvSpPr>
        <p:spPr>
          <a:xfrm>
            <a:off x="9888840" y="144360"/>
            <a:ext cx="430560" cy="43452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3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6"/>
          <p:cNvSpPr/>
          <p:nvPr/>
        </p:nvSpPr>
        <p:spPr>
          <a:xfrm>
            <a:off x="10886760" y="613800"/>
            <a:ext cx="12798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АДМИНИСТРАТОР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81" name="CustomShape 7"/>
          <p:cNvSpPr/>
          <p:nvPr/>
        </p:nvSpPr>
        <p:spPr>
          <a:xfrm>
            <a:off x="10795320" y="767160"/>
            <a:ext cx="130104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О.В.ДЕМИНА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82" name="CustomShape 8"/>
          <p:cNvSpPr/>
          <p:nvPr/>
        </p:nvSpPr>
        <p:spPr>
          <a:xfrm>
            <a:off x="11199240" y="162720"/>
            <a:ext cx="453240" cy="44532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 w="63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9"/>
          <p:cNvSpPr/>
          <p:nvPr/>
        </p:nvSpPr>
        <p:spPr>
          <a:xfrm>
            <a:off x="9373680" y="937080"/>
            <a:ext cx="148320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Директор Департамента культуры Владимирской области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</p:txBody>
      </p:sp>
      <p:sp>
        <p:nvSpPr>
          <p:cNvPr id="184" name="CustomShape 10"/>
          <p:cNvSpPr/>
          <p:nvPr/>
        </p:nvSpPr>
        <p:spPr>
          <a:xfrm>
            <a:off x="10737360" y="936360"/>
            <a:ext cx="148320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Заместитель директора Департамента культуры Владимирской области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</p:txBody>
      </p:sp>
      <p:graphicFrame>
        <p:nvGraphicFramePr>
          <p:cNvPr id="185" name="Table 11"/>
          <p:cNvGraphicFramePr/>
          <p:nvPr/>
        </p:nvGraphicFramePr>
        <p:xfrm>
          <a:off x="190080" y="1826280"/>
          <a:ext cx="11917800" cy="3790440"/>
        </p:xfrm>
        <a:graphic>
          <a:graphicData uri="http://schemas.openxmlformats.org/drawingml/2006/table">
            <a:tbl>
              <a:tblPr/>
              <a:tblGrid>
                <a:gridCol w="385200"/>
                <a:gridCol w="3724920"/>
                <a:gridCol w="904320"/>
                <a:gridCol w="537120"/>
                <a:gridCol w="536760"/>
                <a:gridCol w="537120"/>
                <a:gridCol w="536760"/>
                <a:gridCol w="556200"/>
                <a:gridCol w="546480"/>
                <a:gridCol w="546840"/>
                <a:gridCol w="586440"/>
                <a:gridCol w="536760"/>
                <a:gridCol w="594720"/>
                <a:gridCol w="546480"/>
                <a:gridCol w="842040"/>
              </a:tblGrid>
              <a:tr h="259200">
                <a:tc gridSpan="2" rowSpan="2">
                  <a:txBody>
                    <a:bodyPr lIns="90720" rIns="9072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ЦЕЛЕВЫЕ ПОКАЗАТЕЛИ ПРОЕКТА НА 31.12.2022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hMerge="1" rowSpan="1"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Базовое значение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gridSpan="11"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План/Факт (Прогноз*) (1/2)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2022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</a:tr>
              <a:tr h="426600">
                <a:tc vMerge="1" gridSpan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01.02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01.03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01.04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01.05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01.06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89280" rIns="892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01.07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89280" marR="8928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89280" rIns="892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01.08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89280" marR="8928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89280" rIns="892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01.09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89280" marR="8928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01.10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01.11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01.12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</a:tr>
              <a:tr h="456840">
                <a:tc gridSpan="15">
                  <a:txBody>
                    <a:bodyPr lIns="90720" rIns="9072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ОЗР: Граждане получают дополнительные возможности для творческого развития и самореализации в современных учреждениях культуры, а также более широкий доступ к культурным ценностям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186920"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Количество специалистов сферы культуры, повысивших квалификацию на базе Центров непрерывного образования и повышения квалификации творческих и управленческих кадров в сфере культуры (чел.), нарастающим итогом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831/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831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836/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836*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846/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846*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876/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876*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936/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936*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996/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996*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1056/</a:t>
                      </a:r>
                      <a:endParaRPr b="0" lang="ru-RU" sz="10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1056*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1116/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1116*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1176/1176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*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1235/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1235*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1245/1245*</a:t>
                      </a:r>
                      <a:endParaRPr b="0" lang="ru-RU" sz="10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05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1 245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2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</a:tr>
              <a:tr h="639360">
                <a:tc gridSpan="15">
                  <a:txBody>
                    <a:bodyPr lIns="90720" rIns="9072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ОЗР: Граждане получают дополнительную поддержку со стороны государства в развитии добровольческой (волонтерской) деятельности, что позволяет реализовывать социально-значимые проекты в сфере культуры и сохранения объектов культурного наследия (памятников истории и культуры) народов Российской Федерации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821880"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Количество граждан, принимающих участие в добровольческой деятельности, получивших государственную поддержку в форме субсидий бюджетным учреждениям, ед.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479/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488*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492/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492*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9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505/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505*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9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518/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518*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9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531/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531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9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544/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544*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9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557/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557*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9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570/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570*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9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583/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583*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9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596/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596*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9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609/609*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95000"/>
                        </a:lnSpc>
                      </a:pPr>
                      <a:endParaRPr b="0" lang="ru-RU" sz="12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  <a:tc>
                  <a:txBody>
                    <a:bodyPr lIns="90720" rIns="907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621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720" marR="90720">
                    <a:lnL w="720">
                      <a:solidFill>
                        <a:srgbClr val="7c6eb0"/>
                      </a:solidFill>
                    </a:lnL>
                    <a:lnR w="720">
                      <a:solidFill>
                        <a:srgbClr val="7c6eb0"/>
                      </a:solidFill>
                    </a:lnR>
                    <a:lnT w="720">
                      <a:solidFill>
                        <a:srgbClr val="7c6eb0"/>
                      </a:solidFill>
                    </a:lnT>
                    <a:lnB w="720">
                      <a:solidFill>
                        <a:srgbClr val="7c6eb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6" name="CustomShape 12"/>
          <p:cNvSpPr/>
          <p:nvPr/>
        </p:nvSpPr>
        <p:spPr>
          <a:xfrm>
            <a:off x="8493840" y="573840"/>
            <a:ext cx="7254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Roboto"/>
              </a:rPr>
              <a:t>КУРАТОР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87" name="CustomShape 13"/>
          <p:cNvSpPr/>
          <p:nvPr/>
        </p:nvSpPr>
        <p:spPr>
          <a:xfrm>
            <a:off x="8391600" y="738000"/>
            <a:ext cx="93492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Roboto"/>
                <a:ea typeface="Arial"/>
              </a:rPr>
              <a:t>В.А.КУИМОВ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88" name="CustomShape 14"/>
          <p:cNvSpPr/>
          <p:nvPr/>
        </p:nvSpPr>
        <p:spPr>
          <a:xfrm>
            <a:off x="8132040" y="923760"/>
            <a:ext cx="147672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800" spc="-1" strike="noStrike">
                <a:solidFill>
                  <a:srgbClr val="000000"/>
                </a:solidFill>
                <a:latin typeface="Roboto"/>
                <a:ea typeface="Roboto"/>
              </a:rPr>
              <a:t>Врио заместителя  Губернатора области</a:t>
            </a:r>
            <a:endParaRPr b="0" lang="ru-RU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7471</TotalTime>
  <Application>LibreOffice/6.2.8.2$Linux_X86_64 LibreOffice_project/20$Build-2</Application>
  <Words>5185</Words>
  <Paragraphs>846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2020-12-22T06:53:00Z</dcterms:created>
  <dc:creator>Ерохина А.А.</dc:creator>
  <dc:description/>
  <dc:language>ru-RU</dc:language>
  <cp:lastModifiedBy/>
  <cp:lastPrinted>2021-12-03T13:50:13Z</cp:lastPrinted>
  <dcterms:modified xsi:type="dcterms:W3CDTF">2022-02-08T09:58:09Z</dcterms:modified>
  <cp:revision>844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DocSecurity">
    <vt:i4>0</vt:i4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4</vt:i4>
  </property>
  <property fmtid="{D5CDD505-2E9C-101B-9397-08002B2CF9AE}" pid="9" name="PresentationFormat">
    <vt:lpwstr>Произвольный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21</vt:i4>
  </property>
</Properties>
</file>